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7023100" cy="9309100"/>
  <p:embeddedFontLst>
    <p:embeddedFont>
      <p:font typeface="Inter" panose="020B0502030000000004" pitchFamily="34" charset="0"/>
      <p:regular r:id="rId31"/>
      <p:bold r:id="rId32"/>
    </p:embeddedFont>
    <p:embeddedFont>
      <p:font typeface="Trebuchet MS" panose="020B0603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Inter Medium" panose="020B0502030000000004" pitchFamily="34" charset="0"/>
      <p:regular r:id="rId41"/>
      <p:bold r:id="rId42"/>
    </p:embeddedFont>
    <p:embeddedFont>
      <p:font typeface="Gill Sans"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m1/lqG0Gl+elGctEOO+01ZBh3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27" autoAdjust="0"/>
  </p:normalViewPr>
  <p:slideViewPr>
    <p:cSldViewPr snapToGrid="0">
      <p:cViewPr varScale="1">
        <p:scale>
          <a:sx n="64" d="100"/>
          <a:sy n="64" d="100"/>
        </p:scale>
        <p:origin x="139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43343" cy="467071"/>
          </a:xfrm>
          <a:prstGeom prst="rect">
            <a:avLst/>
          </a:prstGeom>
          <a:noFill/>
          <a:ln>
            <a:noFill/>
          </a:ln>
        </p:spPr>
        <p:txBody>
          <a:bodyPr spcFirstLastPara="1" wrap="square" lIns="91575" tIns="45775" rIns="91575" bIns="457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3" y="0"/>
            <a:ext cx="3043343" cy="467071"/>
          </a:xfrm>
          <a:prstGeom prst="rect">
            <a:avLst/>
          </a:prstGeom>
          <a:noFill/>
          <a:ln>
            <a:noFill/>
          </a:ln>
        </p:spPr>
        <p:txBody>
          <a:bodyPr spcFirstLastPara="1" wrap="square" lIns="91575" tIns="45775" rIns="91575" bIns="457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42031"/>
            <a:ext cx="3043343" cy="467071"/>
          </a:xfrm>
          <a:prstGeom prst="rect">
            <a:avLst/>
          </a:prstGeom>
          <a:noFill/>
          <a:ln>
            <a:noFill/>
          </a:ln>
        </p:spPr>
        <p:txBody>
          <a:bodyPr spcFirstLastPara="1" wrap="square" lIns="91575" tIns="45775" rIns="91575" bIns="457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154" name="Google Shape;154;p2: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0: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smtClean="0"/>
              <a:t>Eno </a:t>
            </a:r>
          </a:p>
          <a:p>
            <a:pPr marL="0" lvl="0" indent="0" algn="l" rtl="0">
              <a:lnSpc>
                <a:spcPct val="100000"/>
              </a:lnSpc>
              <a:spcBef>
                <a:spcPts val="0"/>
              </a:spcBef>
              <a:spcAft>
                <a:spcPts val="0"/>
              </a:spcAft>
              <a:buClr>
                <a:schemeClr val="dk1"/>
              </a:buClr>
              <a:buSzPts val="1200"/>
              <a:buFont typeface="Arial"/>
              <a:buNone/>
            </a:pPr>
            <a:r>
              <a:rPr lang="en-GB" dirty="0" smtClean="0"/>
              <a:t>Provide </a:t>
            </a:r>
            <a:r>
              <a:rPr lang="en-GB" dirty="0"/>
              <a:t>a safe, challenging, stimulating, caring and sharing environment which is sensitive to the needs of the child including children with additional needs. </a:t>
            </a:r>
            <a:endParaRPr dirty="0"/>
          </a:p>
          <a:p>
            <a:pPr marL="171741" lvl="0" indent="-171741" algn="l" rtl="0">
              <a:lnSpc>
                <a:spcPct val="100000"/>
              </a:lnSpc>
              <a:spcBef>
                <a:spcPts val="0"/>
              </a:spcBef>
              <a:spcAft>
                <a:spcPts val="0"/>
              </a:spcAft>
              <a:buClr>
                <a:schemeClr val="dk1"/>
              </a:buClr>
              <a:buSzPts val="1200"/>
              <a:buFont typeface="Arial"/>
              <a:buChar char="•"/>
            </a:pPr>
            <a:r>
              <a:rPr lang="en-GB" dirty="0"/>
              <a:t>Provide a broad, balanced, relevant and creative curriculum that will set in place from Early Years for further learning and development in Key Stage 1 and beyond </a:t>
            </a:r>
            <a:endParaRPr dirty="0"/>
          </a:p>
          <a:p>
            <a:pPr marL="171741" lvl="0" indent="-171741" algn="l" rtl="0">
              <a:lnSpc>
                <a:spcPct val="100000"/>
              </a:lnSpc>
              <a:spcBef>
                <a:spcPts val="0"/>
              </a:spcBef>
              <a:spcAft>
                <a:spcPts val="0"/>
              </a:spcAft>
              <a:buClr>
                <a:schemeClr val="dk1"/>
              </a:buClr>
              <a:buSzPts val="1200"/>
              <a:buFont typeface="Arial"/>
              <a:buChar char="•"/>
            </a:pPr>
            <a:r>
              <a:rPr lang="en-GB" dirty="0"/>
              <a:t>Use and value what each child can do, assessing their individual needs and helping each child to progress. </a:t>
            </a:r>
            <a:endParaRPr dirty="0"/>
          </a:p>
          <a:p>
            <a:pPr marL="171741" lvl="0" indent="-171741" algn="l" rtl="0">
              <a:lnSpc>
                <a:spcPct val="100000"/>
              </a:lnSpc>
              <a:spcBef>
                <a:spcPts val="0"/>
              </a:spcBef>
              <a:spcAft>
                <a:spcPts val="0"/>
              </a:spcAft>
              <a:buClr>
                <a:schemeClr val="dk1"/>
              </a:buClr>
              <a:buSzPts val="1200"/>
              <a:buFont typeface="Arial"/>
              <a:buChar char="•"/>
            </a:pPr>
            <a:r>
              <a:rPr lang="en-GB" dirty="0"/>
              <a:t>Enable choice and decision making, fostering independence and self-confidence. </a:t>
            </a:r>
            <a:endParaRPr dirty="0"/>
          </a:p>
          <a:p>
            <a:pPr marL="171741" lvl="0" indent="-171741" algn="l" rtl="0">
              <a:lnSpc>
                <a:spcPct val="100000"/>
              </a:lnSpc>
              <a:spcBef>
                <a:spcPts val="0"/>
              </a:spcBef>
              <a:spcAft>
                <a:spcPts val="0"/>
              </a:spcAft>
              <a:buClr>
                <a:schemeClr val="dk1"/>
              </a:buClr>
              <a:buSzPts val="1200"/>
              <a:buFont typeface="Arial"/>
              <a:buChar char="•"/>
            </a:pPr>
            <a:r>
              <a:rPr lang="en-GB" dirty="0"/>
              <a:t>Work in partnership with parents and guardians and value their contribution ensuring that all children, irrespective of ethnicity, culture, religion, home language, family background, learning difficulties, disabilities, gender or ability. </a:t>
            </a:r>
            <a:endParaRPr dirty="0"/>
          </a:p>
          <a:p>
            <a:pPr marL="171741" lvl="0" indent="-171741" algn="l" rtl="0">
              <a:lnSpc>
                <a:spcPct val="100000"/>
              </a:lnSpc>
              <a:spcBef>
                <a:spcPts val="0"/>
              </a:spcBef>
              <a:spcAft>
                <a:spcPts val="0"/>
              </a:spcAft>
              <a:buClr>
                <a:schemeClr val="dk1"/>
              </a:buClr>
              <a:buSzPts val="1200"/>
              <a:buFont typeface="Arial"/>
              <a:buChar char="•"/>
            </a:pPr>
            <a:r>
              <a:rPr lang="en-GB" dirty="0"/>
              <a:t>Provide opportunities whereby children experience a challenging and enjoyable programme of learning and development.</a:t>
            </a:r>
            <a:endParaRPr dirty="0"/>
          </a:p>
          <a:p>
            <a:pPr marL="171741" lvl="0" indent="-95539" algn="l" rtl="0">
              <a:lnSpc>
                <a:spcPct val="100000"/>
              </a:lnSpc>
              <a:spcBef>
                <a:spcPts val="0"/>
              </a:spcBef>
              <a:spcAft>
                <a:spcPts val="0"/>
              </a:spcAft>
              <a:buClr>
                <a:schemeClr val="dk1"/>
              </a:buClr>
              <a:buSzPts val="1200"/>
              <a:buFont typeface="Arial"/>
              <a:buNone/>
            </a:pPr>
            <a:endParaRPr dirty="0"/>
          </a:p>
        </p:txBody>
      </p:sp>
      <p:sp>
        <p:nvSpPr>
          <p:cNvPr id="249" name="Google Shape;249;p10: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1: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Eno</a:t>
            </a:r>
            <a:endParaRPr/>
          </a:p>
        </p:txBody>
      </p:sp>
      <p:sp>
        <p:nvSpPr>
          <p:cNvPr id="263" name="Google Shape;263;p11: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32c26f41e_1_11: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32c26f41e_1_11:notes"/>
          <p:cNvSpPr txBox="1">
            <a:spLocks noGrp="1"/>
          </p:cNvSpPr>
          <p:nvPr>
            <p:ph type="body" idx="1"/>
          </p:nvPr>
        </p:nvSpPr>
        <p:spPr>
          <a:xfrm>
            <a:off x="702311" y="4480005"/>
            <a:ext cx="5618400" cy="3665400"/>
          </a:xfrm>
          <a:prstGeom prst="rect">
            <a:avLst/>
          </a:prstGeom>
        </p:spPr>
        <p:txBody>
          <a:bodyPr spcFirstLastPara="1" wrap="square" lIns="91575" tIns="45775" rIns="91575" bIns="45775" anchor="t" anchorCtr="0">
            <a:noAutofit/>
          </a:bodyPr>
          <a:lstStyle/>
          <a:p>
            <a:pPr marL="0" lvl="0" indent="0" algn="l" rtl="0">
              <a:spcBef>
                <a:spcPts val="0"/>
              </a:spcBef>
              <a:spcAft>
                <a:spcPts val="0"/>
              </a:spcAft>
              <a:buNone/>
            </a:pPr>
            <a:endParaRPr/>
          </a:p>
        </p:txBody>
      </p:sp>
      <p:sp>
        <p:nvSpPr>
          <p:cNvPr id="272" name="Google Shape;272;g1332c26f41e_1_11:notes"/>
          <p:cNvSpPr txBox="1">
            <a:spLocks noGrp="1"/>
          </p:cNvSpPr>
          <p:nvPr>
            <p:ph type="sldNum" idx="12"/>
          </p:nvPr>
        </p:nvSpPr>
        <p:spPr>
          <a:xfrm>
            <a:off x="3978133" y="8842031"/>
            <a:ext cx="3043200" cy="467100"/>
          </a:xfrm>
          <a:prstGeom prst="rect">
            <a:avLst/>
          </a:prstGeom>
        </p:spPr>
        <p:txBody>
          <a:bodyPr spcFirstLastPara="1" wrap="square" lIns="91575" tIns="45775" rIns="91575" bIns="457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342c2bb61a_0_309: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342c2bb61a_0_309:notes"/>
          <p:cNvSpPr txBox="1">
            <a:spLocks noGrp="1"/>
          </p:cNvSpPr>
          <p:nvPr>
            <p:ph type="body" idx="1"/>
          </p:nvPr>
        </p:nvSpPr>
        <p:spPr>
          <a:xfrm>
            <a:off x="702311" y="4480005"/>
            <a:ext cx="5618400" cy="3665700"/>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Eno</a:t>
            </a:r>
            <a:endParaRPr/>
          </a:p>
        </p:txBody>
      </p:sp>
      <p:sp>
        <p:nvSpPr>
          <p:cNvPr id="280" name="Google Shape;280;g1342c2bb61a_0_309:notes"/>
          <p:cNvSpPr txBox="1">
            <a:spLocks noGrp="1"/>
          </p:cNvSpPr>
          <p:nvPr>
            <p:ph type="sldNum" idx="12"/>
          </p:nvPr>
        </p:nvSpPr>
        <p:spPr>
          <a:xfrm>
            <a:off x="3978133" y="8842031"/>
            <a:ext cx="3043200" cy="467100"/>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2: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2: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ST </a:t>
            </a:r>
            <a:endParaRPr/>
          </a:p>
        </p:txBody>
      </p:sp>
      <p:sp>
        <p:nvSpPr>
          <p:cNvPr id="296" name="Google Shape;296;p13: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4: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Mrs Thorpe</a:t>
            </a:r>
            <a:endParaRPr/>
          </a:p>
        </p:txBody>
      </p:sp>
      <p:sp>
        <p:nvSpPr>
          <p:cNvPr id="305" name="Google Shape;305;p14: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5: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Mrs Thorpe</a:t>
            </a:r>
            <a:endParaRPr/>
          </a:p>
        </p:txBody>
      </p:sp>
      <p:sp>
        <p:nvSpPr>
          <p:cNvPr id="314" name="Google Shape;314;p15: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Clare </a:t>
            </a:r>
            <a:endParaRPr/>
          </a:p>
        </p:txBody>
      </p:sp>
      <p:sp>
        <p:nvSpPr>
          <p:cNvPr id="323" name="Google Shape;323;p16: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Eno</a:t>
            </a:r>
            <a:endParaRPr/>
          </a:p>
          <a:p>
            <a:pPr marL="0" lvl="0" indent="0" algn="l" rtl="0">
              <a:lnSpc>
                <a:spcPct val="100000"/>
              </a:lnSpc>
              <a:spcBef>
                <a:spcPts val="0"/>
              </a:spcBef>
              <a:spcAft>
                <a:spcPts val="0"/>
              </a:spcAft>
              <a:buSzPts val="1400"/>
              <a:buNone/>
            </a:pPr>
            <a:endParaRPr/>
          </a:p>
        </p:txBody>
      </p:sp>
      <p:sp>
        <p:nvSpPr>
          <p:cNvPr id="331" name="Google Shape;331;p17: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162" name="Google Shape;162;p3: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8: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Eno</a:t>
            </a:r>
            <a:endParaRPr/>
          </a:p>
        </p:txBody>
      </p:sp>
      <p:sp>
        <p:nvSpPr>
          <p:cNvPr id="339" name="Google Shape;339;p18: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9: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Eno</a:t>
            </a:r>
            <a:endParaRPr/>
          </a:p>
        </p:txBody>
      </p:sp>
      <p:sp>
        <p:nvSpPr>
          <p:cNvPr id="352" name="Google Shape;352;p19: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Viji </a:t>
            </a:r>
            <a:endParaRPr/>
          </a:p>
        </p:txBody>
      </p:sp>
      <p:sp>
        <p:nvSpPr>
          <p:cNvPr id="360" name="Google Shape;360;p20: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332c26f41e_1_0: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1332c26f41e_1_0:notes"/>
          <p:cNvSpPr txBox="1">
            <a:spLocks noGrp="1"/>
          </p:cNvSpPr>
          <p:nvPr>
            <p:ph type="body" idx="1"/>
          </p:nvPr>
        </p:nvSpPr>
        <p:spPr>
          <a:xfrm>
            <a:off x="702311" y="4480005"/>
            <a:ext cx="5618480" cy="3665585"/>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369" name="Google Shape;369;g1332c26f41e_1_0:notes"/>
          <p:cNvSpPr txBox="1">
            <a:spLocks noGrp="1"/>
          </p:cNvSpPr>
          <p:nvPr>
            <p:ph type="sldNum" idx="12"/>
          </p:nvPr>
        </p:nvSpPr>
        <p:spPr>
          <a:xfrm>
            <a:off x="3978133" y="8842031"/>
            <a:ext cx="3043279" cy="467116"/>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1: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1: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2: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2: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b="1"/>
              <a:t>Clare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24</a:t>
            </a:r>
            <a:r>
              <a:rPr lang="en-GB" baseline="30000"/>
              <a:t>th</a:t>
            </a:r>
            <a:r>
              <a:rPr lang="en-GB"/>
              <a:t> June class letters to new reception families, start date and cycle for own child. (includes the all about me booklet)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5</a:t>
            </a:r>
            <a:r>
              <a:rPr lang="en-GB" baseline="30000"/>
              <a:t>th</a:t>
            </a:r>
            <a:r>
              <a:rPr lang="en-GB"/>
              <a:t> &amp; 6</a:t>
            </a:r>
            <a:r>
              <a:rPr lang="en-GB" baseline="30000"/>
              <a:t>th</a:t>
            </a:r>
            <a:r>
              <a:rPr lang="en-GB"/>
              <a:t> July – Stay and Play sessions for new Reception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2</a:t>
            </a:r>
            <a:r>
              <a:rPr lang="en-GB" baseline="30000"/>
              <a:t>nd</a:t>
            </a:r>
            <a:r>
              <a:rPr lang="en-GB"/>
              <a:t> and 3</a:t>
            </a:r>
            <a:r>
              <a:rPr lang="en-GB" baseline="30000"/>
              <a:t>rd</a:t>
            </a:r>
            <a:r>
              <a:rPr lang="en-GB"/>
              <a:t> Sept – new Reception children visit ( 30 mins 1:1 with parent – instead of home visits)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(siblings; full timers from all settings; part timers from any settings)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86" name="Google Shape;386;p22: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3: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3: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4: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4: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Clare </a:t>
            </a:r>
            <a:endParaRPr/>
          </a:p>
        </p:txBody>
      </p:sp>
      <p:sp>
        <p:nvSpPr>
          <p:cNvPr id="401" name="Google Shape;401;p24: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5: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5: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LW</a:t>
            </a:r>
            <a:endParaRPr/>
          </a:p>
        </p:txBody>
      </p:sp>
      <p:sp>
        <p:nvSpPr>
          <p:cNvPr id="169" name="Google Shape;169;p4: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LW</a:t>
            </a:r>
            <a:endParaRPr/>
          </a:p>
        </p:txBody>
      </p:sp>
      <p:sp>
        <p:nvSpPr>
          <p:cNvPr id="178" name="Google Shape;178;p5: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LW</a:t>
            </a:r>
            <a:endParaRPr/>
          </a:p>
        </p:txBody>
      </p:sp>
      <p:sp>
        <p:nvSpPr>
          <p:cNvPr id="186" name="Google Shape;186;p6: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LW</a:t>
            </a:r>
            <a:endParaRPr/>
          </a:p>
          <a:p>
            <a:pPr marL="0" lvl="0" indent="0" algn="l" rtl="0">
              <a:lnSpc>
                <a:spcPct val="100000"/>
              </a:lnSpc>
              <a:spcBef>
                <a:spcPts val="0"/>
              </a:spcBef>
              <a:spcAft>
                <a:spcPts val="0"/>
              </a:spcAft>
              <a:buSzPts val="1400"/>
              <a:buNone/>
            </a:pPr>
            <a:r>
              <a:rPr lang="en-GB"/>
              <a:t>Brief intro and bio from us all</a:t>
            </a:r>
            <a:endParaRPr/>
          </a:p>
          <a:p>
            <a:pPr marL="0" lvl="0" indent="0" algn="l" rtl="0">
              <a:lnSpc>
                <a:spcPct val="100000"/>
              </a:lnSpc>
              <a:spcBef>
                <a:spcPts val="0"/>
              </a:spcBef>
              <a:spcAft>
                <a:spcPts val="0"/>
              </a:spcAft>
              <a:buSzPts val="1400"/>
              <a:buNone/>
            </a:pPr>
            <a:r>
              <a:rPr lang="en-GB"/>
              <a:t>Experience and qualifications </a:t>
            </a:r>
            <a:endParaRPr/>
          </a:p>
        </p:txBody>
      </p:sp>
      <p:sp>
        <p:nvSpPr>
          <p:cNvPr id="207" name="Google Shape;207;p7: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2f3375654_0_2: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32f3375654_0_2:notes"/>
          <p:cNvSpPr txBox="1">
            <a:spLocks noGrp="1"/>
          </p:cNvSpPr>
          <p:nvPr>
            <p:ph type="body" idx="1"/>
          </p:nvPr>
        </p:nvSpPr>
        <p:spPr>
          <a:xfrm>
            <a:off x="702311" y="4480005"/>
            <a:ext cx="5618480" cy="3665585"/>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LW</a:t>
            </a:r>
            <a:endParaRPr/>
          </a:p>
          <a:p>
            <a:pPr marL="0" lvl="0" indent="0" algn="l" rtl="0">
              <a:lnSpc>
                <a:spcPct val="100000"/>
              </a:lnSpc>
              <a:spcBef>
                <a:spcPts val="0"/>
              </a:spcBef>
              <a:spcAft>
                <a:spcPts val="0"/>
              </a:spcAft>
              <a:buSzPts val="1400"/>
              <a:buNone/>
            </a:pPr>
            <a:endParaRPr/>
          </a:p>
        </p:txBody>
      </p:sp>
      <p:sp>
        <p:nvSpPr>
          <p:cNvPr id="217" name="Google Shape;217;g132f3375654_0_2:notes"/>
          <p:cNvSpPr txBox="1">
            <a:spLocks noGrp="1"/>
          </p:cNvSpPr>
          <p:nvPr>
            <p:ph type="sldNum" idx="12"/>
          </p:nvPr>
        </p:nvSpPr>
        <p:spPr>
          <a:xfrm>
            <a:off x="3978133" y="8842031"/>
            <a:ext cx="3043279" cy="467116"/>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CD</a:t>
            </a:r>
            <a:endParaRPr/>
          </a:p>
        </p:txBody>
      </p:sp>
      <p:sp>
        <p:nvSpPr>
          <p:cNvPr id="228" name="Google Shape;228;p8: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r>
              <a:rPr lang="en-GB"/>
              <a:t>CD</a:t>
            </a:r>
            <a:endParaRPr/>
          </a:p>
        </p:txBody>
      </p:sp>
      <p:sp>
        <p:nvSpPr>
          <p:cNvPr id="239" name="Google Shape;239;p9: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9" name="Google Shape;29;p2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36"/>
          <p:cNvSpPr txBox="1">
            <a:spLocks noGrp="1"/>
          </p:cNvSpPr>
          <p:nvPr>
            <p:ph type="title"/>
          </p:nvPr>
        </p:nvSpPr>
        <p:spPr>
          <a:xfrm>
            <a:off x="677335" y="609600"/>
            <a:ext cx="8596800" cy="3403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6"/>
          <p:cNvSpPr txBox="1">
            <a:spLocks noGrp="1"/>
          </p:cNvSpPr>
          <p:nvPr>
            <p:ph type="body" idx="1"/>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3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37"/>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7"/>
          <p:cNvSpPr txBox="1">
            <a:spLocks noGrp="1"/>
          </p:cNvSpPr>
          <p:nvPr>
            <p:ph type="body" idx="1"/>
          </p:nvPr>
        </p:nvSpPr>
        <p:spPr>
          <a:xfrm>
            <a:off x="1366139" y="3632200"/>
            <a:ext cx="7224600"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37"/>
          <p:cNvSpPr txBox="1">
            <a:spLocks noGrp="1"/>
          </p:cNvSpPr>
          <p:nvPr>
            <p:ph type="body" idx="2"/>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3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37"/>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AFFF"/>
              </a:buClr>
              <a:buSzPts val="8000"/>
              <a:buFont typeface="Inter Medium"/>
              <a:buNone/>
            </a:pPr>
            <a:r>
              <a:rPr lang="en-GB" sz="8000" b="0" i="0" u="none" strike="noStrike" cap="none">
                <a:solidFill>
                  <a:srgbClr val="3FAFFF"/>
                </a:solidFill>
                <a:latin typeface="Inter Medium"/>
                <a:ea typeface="Inter Medium"/>
                <a:cs typeface="Inter Medium"/>
                <a:sym typeface="Inter Medium"/>
              </a:rPr>
              <a:t>“</a:t>
            </a:r>
            <a:endParaRPr sz="1400" b="0" i="0" u="none" strike="noStrike" cap="none">
              <a:solidFill>
                <a:srgbClr val="000000"/>
              </a:solidFill>
              <a:latin typeface="Arial"/>
              <a:ea typeface="Arial"/>
              <a:cs typeface="Arial"/>
              <a:sym typeface="Arial"/>
            </a:endParaRPr>
          </a:p>
        </p:txBody>
      </p:sp>
      <p:sp>
        <p:nvSpPr>
          <p:cNvPr id="108" name="Google Shape;108;p37"/>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AFFF"/>
              </a:buClr>
              <a:buSzPts val="8000"/>
              <a:buFont typeface="Inter Medium"/>
              <a:buNone/>
            </a:pPr>
            <a:r>
              <a:rPr lang="en-GB" sz="8000" b="0" i="0" u="none" strike="noStrike" cap="none">
                <a:solidFill>
                  <a:srgbClr val="3FAFFF"/>
                </a:solidFill>
                <a:latin typeface="Inter Medium"/>
                <a:ea typeface="Inter Medium"/>
                <a:cs typeface="Inter Medium"/>
                <a:sym typeface="Inter Medium"/>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8"/>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3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9"/>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9"/>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39"/>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39"/>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9"/>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9"/>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AFFF"/>
              </a:buClr>
              <a:buSzPts val="8000"/>
              <a:buFont typeface="Inter Medium"/>
              <a:buNone/>
            </a:pPr>
            <a:r>
              <a:rPr lang="en-GB" sz="8000" b="0" i="0" u="none" strike="noStrike" cap="none">
                <a:solidFill>
                  <a:srgbClr val="3FAFFF"/>
                </a:solidFill>
                <a:latin typeface="Inter Medium"/>
                <a:ea typeface="Inter Medium"/>
                <a:cs typeface="Inter Medium"/>
                <a:sym typeface="Inter Medium"/>
              </a:rPr>
              <a:t>“</a:t>
            </a:r>
            <a:endParaRPr sz="1400" b="0" i="0" u="none" strike="noStrike" cap="none">
              <a:solidFill>
                <a:srgbClr val="000000"/>
              </a:solidFill>
              <a:latin typeface="Arial"/>
              <a:ea typeface="Arial"/>
              <a:cs typeface="Arial"/>
              <a:sym typeface="Arial"/>
            </a:endParaRPr>
          </a:p>
        </p:txBody>
      </p:sp>
      <p:sp>
        <p:nvSpPr>
          <p:cNvPr id="123" name="Google Shape;123;p39"/>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AFFF"/>
              </a:buClr>
              <a:buSzPts val="8000"/>
              <a:buFont typeface="Inter Medium"/>
              <a:buNone/>
            </a:pPr>
            <a:r>
              <a:rPr lang="en-GB" sz="8000" b="0" i="0" u="none" strike="noStrike" cap="none">
                <a:solidFill>
                  <a:srgbClr val="3FAFFF"/>
                </a:solidFill>
                <a:latin typeface="Inter Medium"/>
                <a:ea typeface="Inter Medium"/>
                <a:cs typeface="Inter Medium"/>
                <a:sym typeface="Inter Medium"/>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a:off x="685799" y="609600"/>
            <a:ext cx="85881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0"/>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40"/>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4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1"/>
          <p:cNvSpPr txBox="1">
            <a:spLocks noGrp="1"/>
          </p:cNvSpPr>
          <p:nvPr>
            <p:ph type="body" idx="1"/>
          </p:nvPr>
        </p:nvSpPr>
        <p:spPr>
          <a:xfrm rot="5400000">
            <a:off x="3035202" y="-197411"/>
            <a:ext cx="3880800" cy="8596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4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42"/>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2"/>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4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2"/>
        <p:cNvGrpSpPr/>
        <p:nvPr/>
      </p:nvGrpSpPr>
      <p:grpSpPr>
        <a:xfrm>
          <a:off x="0" y="0"/>
          <a:ext cx="0" cy="0"/>
          <a:chOff x="0" y="0"/>
          <a:chExt cx="0" cy="0"/>
        </a:xfrm>
      </p:grpSpPr>
      <p:grpSp>
        <p:nvGrpSpPr>
          <p:cNvPr id="33" name="Google Shape;33;p28"/>
          <p:cNvGrpSpPr/>
          <p:nvPr/>
        </p:nvGrpSpPr>
        <p:grpSpPr>
          <a:xfrm>
            <a:off x="0" y="-8467"/>
            <a:ext cx="12192133" cy="6866580"/>
            <a:chOff x="0" y="-8467"/>
            <a:chExt cx="12192133" cy="6866580"/>
          </a:xfrm>
        </p:grpSpPr>
        <p:sp>
          <p:nvSpPr>
            <p:cNvPr id="34" name="Google Shape;34;p28"/>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411"/>
              </a:schemeClr>
            </a:solidFill>
            <a:ln>
              <a:noFill/>
            </a:ln>
          </p:spPr>
        </p:sp>
        <p:cxnSp>
          <p:nvCxnSpPr>
            <p:cNvPr id="35" name="Google Shape;35;p28"/>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36" name="Google Shape;36;p28"/>
            <p:cNvCxnSpPr/>
            <p:nvPr/>
          </p:nvCxnSpPr>
          <p:spPr>
            <a:xfrm flipH="1">
              <a:off x="7425125" y="3681413"/>
              <a:ext cx="4763700" cy="31767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37" name="Google Shape;37;p2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8" name="Google Shape;38;p28"/>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9" name="Google Shape;39;p28"/>
            <p:cNvSpPr/>
            <p:nvPr/>
          </p:nvSpPr>
          <p:spPr>
            <a:xfrm>
              <a:off x="8932333" y="3048000"/>
              <a:ext cx="3259800" cy="3810000"/>
            </a:xfrm>
            <a:prstGeom prst="triangle">
              <a:avLst>
                <a:gd name="adj" fmla="val 100000"/>
              </a:avLst>
            </a:prstGeom>
            <a:solidFill>
              <a:srgbClr val="005390">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8"/>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005390">
                <a:alpha val="49411"/>
              </a:srgbClr>
            </a:solidFill>
            <a:ln>
              <a:noFill/>
            </a:ln>
          </p:spPr>
        </p:sp>
        <p:sp>
          <p:nvSpPr>
            <p:cNvPr id="41" name="Google Shape;41;p28"/>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42" name="Google Shape;42;p28"/>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0D3CD1">
                <a:alpha val="80000"/>
              </a:srgbClr>
            </a:solidFill>
            <a:ln>
              <a:noFill/>
            </a:ln>
          </p:spPr>
        </p:sp>
        <p:sp>
          <p:nvSpPr>
            <p:cNvPr id="43" name="Google Shape;43;p28"/>
            <p:cNvSpPr/>
            <p:nvPr/>
          </p:nvSpPr>
          <p:spPr>
            <a:xfrm>
              <a:off x="10371666" y="3589867"/>
              <a:ext cx="1817100" cy="3268200"/>
            </a:xfrm>
            <a:prstGeom prst="triangle">
              <a:avLst>
                <a:gd name="adj" fmla="val 100000"/>
              </a:avLst>
            </a:prstGeom>
            <a:solidFill>
              <a:srgbClr val="005390">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p28"/>
          <p:cNvSpPr txBox="1">
            <a:spLocks noGrp="1"/>
          </p:cNvSpPr>
          <p:nvPr>
            <p:ph type="ctrTitle"/>
          </p:nvPr>
        </p:nvSpPr>
        <p:spPr>
          <a:xfrm>
            <a:off x="1507067" y="2404534"/>
            <a:ext cx="7767000" cy="16464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subTitle" idx="1"/>
          </p:nvPr>
        </p:nvSpPr>
        <p:spPr>
          <a:xfrm>
            <a:off x="1507067" y="4050833"/>
            <a:ext cx="7767000" cy="10968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6" name="Google Shape;46;p2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677335" y="2700867"/>
            <a:ext cx="8596800" cy="182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52" name="Google Shape;52;p29"/>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677334"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30"/>
          <p:cNvSpPr txBox="1">
            <a:spLocks noGrp="1"/>
          </p:cNvSpPr>
          <p:nvPr>
            <p:ph type="body" idx="2"/>
          </p:nvPr>
        </p:nvSpPr>
        <p:spPr>
          <a:xfrm>
            <a:off x="5089970"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p3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675745"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5" name="Google Shape;65;p31"/>
          <p:cNvSpPr txBox="1">
            <a:spLocks noGrp="1"/>
          </p:cNvSpPr>
          <p:nvPr>
            <p:ph type="body" idx="2"/>
          </p:nvPr>
        </p:nvSpPr>
        <p:spPr>
          <a:xfrm>
            <a:off x="675745" y="2737245"/>
            <a:ext cx="4185600" cy="3304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6" name="Google Shape;66;p31"/>
          <p:cNvSpPr txBox="1">
            <a:spLocks noGrp="1"/>
          </p:cNvSpPr>
          <p:nvPr>
            <p:ph type="body" idx="3"/>
          </p:nvPr>
        </p:nvSpPr>
        <p:spPr>
          <a:xfrm>
            <a:off x="5088383"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7" name="Google Shape;67;p31"/>
          <p:cNvSpPr txBox="1">
            <a:spLocks noGrp="1"/>
          </p:cNvSpPr>
          <p:nvPr>
            <p:ph type="body" idx="4"/>
          </p:nvPr>
        </p:nvSpPr>
        <p:spPr>
          <a:xfrm>
            <a:off x="5088384" y="2737245"/>
            <a:ext cx="4185600" cy="3304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8" name="Google Shape;68;p3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32"/>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3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677334" y="1498604"/>
            <a:ext cx="3854400" cy="1278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body" idx="1"/>
          </p:nvPr>
        </p:nvSpPr>
        <p:spPr>
          <a:xfrm>
            <a:off x="4760461" y="514924"/>
            <a:ext cx="4513500" cy="552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3" name="Google Shape;83;p34"/>
          <p:cNvSpPr txBox="1">
            <a:spLocks noGrp="1"/>
          </p:cNvSpPr>
          <p:nvPr>
            <p:ph type="body" idx="2"/>
          </p:nvPr>
        </p:nvSpPr>
        <p:spPr>
          <a:xfrm>
            <a:off x="677334" y="2777069"/>
            <a:ext cx="3854400" cy="2584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4" name="Google Shape;84;p3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5"/>
          <p:cNvSpPr txBox="1">
            <a:spLocks noGrp="1"/>
          </p:cNvSpPr>
          <p:nvPr>
            <p:ph type="title"/>
          </p:nvPr>
        </p:nvSpPr>
        <p:spPr>
          <a:xfrm>
            <a:off x="677334" y="4800600"/>
            <a:ext cx="85968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5"/>
          <p:cNvSpPr>
            <a:spLocks noGrp="1"/>
          </p:cNvSpPr>
          <p:nvPr>
            <p:ph type="pic" idx="2"/>
          </p:nvPr>
        </p:nvSpPr>
        <p:spPr>
          <a:xfrm>
            <a:off x="677334" y="609600"/>
            <a:ext cx="8596800" cy="3845700"/>
          </a:xfrm>
          <a:prstGeom prst="rect">
            <a:avLst/>
          </a:prstGeom>
          <a:noFill/>
          <a:ln>
            <a:noFill/>
          </a:ln>
        </p:spPr>
      </p:sp>
      <p:sp>
        <p:nvSpPr>
          <p:cNvPr id="90" name="Google Shape;90;p35"/>
          <p:cNvSpPr txBox="1">
            <a:spLocks noGrp="1"/>
          </p:cNvSpPr>
          <p:nvPr>
            <p:ph type="body" idx="1"/>
          </p:nvPr>
        </p:nvSpPr>
        <p:spPr>
          <a:xfrm>
            <a:off x="677334" y="5367338"/>
            <a:ext cx="8596800" cy="674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1" name="Google Shape;91;p3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3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6"/>
          <p:cNvGrpSpPr/>
          <p:nvPr/>
        </p:nvGrpSpPr>
        <p:grpSpPr>
          <a:xfrm>
            <a:off x="0" y="-8467"/>
            <a:ext cx="12192133" cy="6866580"/>
            <a:chOff x="0" y="-8467"/>
            <a:chExt cx="12192133" cy="6866580"/>
          </a:xfrm>
        </p:grpSpPr>
        <p:cxnSp>
          <p:nvCxnSpPr>
            <p:cNvPr id="11" name="Google Shape;11;p26"/>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12" name="Google Shape;12;p26"/>
            <p:cNvCxnSpPr/>
            <p:nvPr/>
          </p:nvCxnSpPr>
          <p:spPr>
            <a:xfrm flipH="1">
              <a:off x="7425125" y="3681413"/>
              <a:ext cx="4763700" cy="31767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3" name="Google Shape;13;p2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26"/>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6"/>
            <p:cNvSpPr/>
            <p:nvPr/>
          </p:nvSpPr>
          <p:spPr>
            <a:xfrm>
              <a:off x="8932333" y="3048000"/>
              <a:ext cx="3259800" cy="3810000"/>
            </a:xfrm>
            <a:prstGeom prst="triangle">
              <a:avLst>
                <a:gd name="adj" fmla="val 100000"/>
              </a:avLst>
            </a:prstGeom>
            <a:solidFill>
              <a:srgbClr val="005390">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6"/>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005390">
                <a:alpha val="49411"/>
              </a:srgbClr>
            </a:solidFill>
            <a:ln>
              <a:noFill/>
            </a:ln>
          </p:spPr>
        </p:sp>
        <p:sp>
          <p:nvSpPr>
            <p:cNvPr id="17" name="Google Shape;17;p26"/>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18" name="Google Shape;18;p26"/>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0D3CD1">
                <a:alpha val="80000"/>
              </a:srgbClr>
            </a:solidFill>
            <a:ln>
              <a:noFill/>
            </a:ln>
          </p:spPr>
        </p:sp>
        <p:sp>
          <p:nvSpPr>
            <p:cNvPr id="19" name="Google Shape;19;p26"/>
            <p:cNvSpPr/>
            <p:nvPr/>
          </p:nvSpPr>
          <p:spPr>
            <a:xfrm>
              <a:off x="10371666" y="3589867"/>
              <a:ext cx="1817100" cy="3268200"/>
            </a:xfrm>
            <a:prstGeom prst="triangle">
              <a:avLst>
                <a:gd name="adj" fmla="val 100000"/>
              </a:avLst>
            </a:prstGeom>
            <a:solidFill>
              <a:srgbClr val="005390">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0" y="4013200"/>
              <a:ext cx="448800" cy="2844900"/>
            </a:xfrm>
            <a:prstGeom prst="triangle">
              <a:avLst>
                <a:gd name="adj" fmla="val 0"/>
              </a:avLst>
            </a:pr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2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26"/>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Inter"/>
              <a:buChar char="►"/>
              <a:defRPr sz="1800" i="0" u="none" strike="noStrike" cap="none">
                <a:solidFill>
                  <a:srgbClr val="3F3F3F"/>
                </a:solidFill>
                <a:latin typeface="Inter"/>
                <a:ea typeface="Inter"/>
                <a:cs typeface="Inter"/>
                <a:sym typeface="Inter"/>
              </a:defRPr>
            </a:lvl1pPr>
            <a:lvl2pPr marL="914400" marR="0" lvl="1" indent="-309880" algn="l" rtl="0">
              <a:lnSpc>
                <a:spcPct val="100000"/>
              </a:lnSpc>
              <a:spcBef>
                <a:spcPts val="1000"/>
              </a:spcBef>
              <a:spcAft>
                <a:spcPts val="0"/>
              </a:spcAft>
              <a:buClr>
                <a:schemeClr val="accent1"/>
              </a:buClr>
              <a:buSzPts val="1280"/>
              <a:buFont typeface="Inter"/>
              <a:buChar char="►"/>
              <a:defRPr sz="1600" i="0" u="none" strike="noStrike" cap="none">
                <a:solidFill>
                  <a:srgbClr val="3F3F3F"/>
                </a:solidFill>
                <a:latin typeface="Inter"/>
                <a:ea typeface="Inter"/>
                <a:cs typeface="Inter"/>
                <a:sym typeface="Inter"/>
              </a:defRPr>
            </a:lvl2pPr>
            <a:lvl3pPr marL="1371600" marR="0" lvl="2" indent="-299719" algn="l" rtl="0">
              <a:lnSpc>
                <a:spcPct val="100000"/>
              </a:lnSpc>
              <a:spcBef>
                <a:spcPts val="1000"/>
              </a:spcBef>
              <a:spcAft>
                <a:spcPts val="0"/>
              </a:spcAft>
              <a:buClr>
                <a:schemeClr val="accent1"/>
              </a:buClr>
              <a:buSzPts val="1120"/>
              <a:buFont typeface="Inter"/>
              <a:buChar char="►"/>
              <a:defRPr sz="1400" i="0" u="none" strike="noStrike" cap="none">
                <a:solidFill>
                  <a:srgbClr val="3F3F3F"/>
                </a:solidFill>
                <a:latin typeface="Inter"/>
                <a:ea typeface="Inter"/>
                <a:cs typeface="Inter"/>
                <a:sym typeface="Inter"/>
              </a:defRPr>
            </a:lvl3pPr>
            <a:lvl4pPr marL="1828800" marR="0" lvl="3" indent="-289560"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4pPr>
            <a:lvl5pPr marL="2286000" marR="0" lvl="4" indent="-289560"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5pPr>
            <a:lvl6pPr marL="2743200" marR="0" lvl="5" indent="-289560"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6pPr>
            <a:lvl7pPr marL="3200400" marR="0" lvl="6" indent="-289560"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7pPr>
            <a:lvl8pPr marL="3657600" marR="0" lvl="7" indent="-289559"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8pPr>
            <a:lvl9pPr marL="4114800" marR="0" lvl="8" indent="-289559"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9pPr>
          </a:lstStyle>
          <a:p>
            <a:endParaRPr/>
          </a:p>
        </p:txBody>
      </p:sp>
      <p:sp>
        <p:nvSpPr>
          <p:cNvPr id="23" name="Google Shape;23;p2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osshall.school/parents/school-meal-men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mhsa.charity/"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pic>
        <p:nvPicPr>
          <p:cNvPr id="156" name="Google Shape;156;p2"/>
          <p:cNvPicPr preferRelativeResize="0"/>
          <p:nvPr/>
        </p:nvPicPr>
        <p:blipFill rotWithShape="1">
          <a:blip r:embed="rId3">
            <a:alphaModFix/>
          </a:blip>
          <a:srcRect/>
          <a:stretch/>
        </p:blipFill>
        <p:spPr>
          <a:xfrm>
            <a:off x="7502188" y="1039056"/>
            <a:ext cx="1989221" cy="1879022"/>
          </a:xfrm>
          <a:prstGeom prst="rect">
            <a:avLst/>
          </a:prstGeom>
          <a:noFill/>
          <a:ln>
            <a:noFill/>
          </a:ln>
        </p:spPr>
      </p:pic>
      <p:sp>
        <p:nvSpPr>
          <p:cNvPr id="157" name="Google Shape;157;p2"/>
          <p:cNvSpPr txBox="1"/>
          <p:nvPr/>
        </p:nvSpPr>
        <p:spPr>
          <a:xfrm>
            <a:off x="1040510" y="494988"/>
            <a:ext cx="77706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GB" sz="8000" b="1" i="0" u="none" strike="noStrike" cap="none" dirty="0" smtClean="0">
                <a:solidFill>
                  <a:schemeClr val="accent2"/>
                </a:solidFill>
                <a:latin typeface="Inter"/>
                <a:ea typeface="Inter"/>
                <a:cs typeface="Inter"/>
                <a:sym typeface="Inter"/>
              </a:rPr>
              <a:t>Welcome </a:t>
            </a:r>
            <a:r>
              <a:rPr lang="en-GB" sz="8000" b="1" i="0" u="none" strike="noStrike" cap="none" dirty="0">
                <a:solidFill>
                  <a:schemeClr val="accent2"/>
                </a:solidFill>
                <a:latin typeface="Inter"/>
                <a:ea typeface="Inter"/>
                <a:cs typeface="Inter"/>
                <a:sym typeface="Inter"/>
              </a:rPr>
              <a:t>to Moss Hall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0"/>
              <a:buFont typeface="Arial"/>
              <a:buNone/>
            </a:pPr>
            <a:r>
              <a:rPr lang="en-GB" sz="8000" b="1" i="0" u="none" strike="noStrike" cap="none" dirty="0">
                <a:solidFill>
                  <a:schemeClr val="accent2"/>
                </a:solidFill>
                <a:latin typeface="Inter"/>
                <a:ea typeface="Inter"/>
                <a:cs typeface="Inter"/>
                <a:sym typeface="Inter"/>
              </a:rPr>
              <a:t>Infant School</a:t>
            </a:r>
            <a:r>
              <a:rPr lang="en-GB" sz="8000" b="0" i="0" u="none" strike="noStrike" cap="none" dirty="0">
                <a:solidFill>
                  <a:schemeClr val="accent2"/>
                </a:solidFill>
                <a:latin typeface="Inter"/>
                <a:ea typeface="Inter"/>
                <a:cs typeface="Inter"/>
                <a:sym typeface="Inter"/>
              </a:rPr>
              <a:t> </a:t>
            </a:r>
            <a:endParaRPr sz="4000" b="0" i="0" u="none" strike="noStrike" cap="none" dirty="0">
              <a:solidFill>
                <a:schemeClr val="accent2"/>
              </a:solidFill>
              <a:latin typeface="Inter"/>
              <a:ea typeface="Inter"/>
              <a:cs typeface="Inter"/>
              <a:sym typeface="Inter"/>
            </a:endParaRPr>
          </a:p>
        </p:txBody>
      </p:sp>
      <p:sp>
        <p:nvSpPr>
          <p:cNvPr id="158" name="Google Shape;158;p2"/>
          <p:cNvSpPr txBox="1"/>
          <p:nvPr/>
        </p:nvSpPr>
        <p:spPr>
          <a:xfrm>
            <a:off x="1047610" y="6288506"/>
            <a:ext cx="70295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accent2"/>
                </a:solidFill>
                <a:latin typeface="Inter"/>
                <a:ea typeface="Inter"/>
                <a:cs typeface="Inter"/>
                <a:sym typeface="Inter"/>
              </a:rPr>
              <a:t>Part of Moss Hall Schools Federation </a:t>
            </a:r>
            <a:endParaRPr sz="1400" b="0" i="0" u="none" strike="noStrike" cap="none">
              <a:solidFill>
                <a:srgbClr val="000000"/>
              </a:solidFill>
              <a:latin typeface="Arial"/>
              <a:ea typeface="Arial"/>
              <a:cs typeface="Arial"/>
              <a:sym typeface="Arial"/>
            </a:endParaRPr>
          </a:p>
        </p:txBody>
      </p:sp>
      <p:sp>
        <p:nvSpPr>
          <p:cNvPr id="159" name="Google Shape;159;p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a:t>
            </a:fld>
            <a:endParaRPr sz="900" b="0" i="0" u="none" strike="noStrike" cap="none">
              <a:solidFill>
                <a:srgbClr val="0070C0"/>
              </a:solidFill>
              <a:latin typeface="Trebuchet MS"/>
              <a:ea typeface="Trebuchet MS"/>
              <a:cs typeface="Trebuchet MS"/>
              <a:sym typeface="Trebuchet MS"/>
            </a:endParaRPr>
          </a:p>
        </p:txBody>
      </p:sp>
      <p:sp>
        <p:nvSpPr>
          <p:cNvPr id="2" name="TextBox 1"/>
          <p:cNvSpPr txBox="1"/>
          <p:nvPr/>
        </p:nvSpPr>
        <p:spPr>
          <a:xfrm>
            <a:off x="1040510" y="4525875"/>
            <a:ext cx="8233553" cy="400110"/>
          </a:xfrm>
          <a:prstGeom prst="rect">
            <a:avLst/>
          </a:prstGeom>
          <a:noFill/>
        </p:spPr>
        <p:txBody>
          <a:bodyPr wrap="square" rtlCol="0">
            <a:spAutoFit/>
          </a:bodyPr>
          <a:lstStyle/>
          <a:p>
            <a:r>
              <a:rPr lang="en-GB" sz="2000" b="1" dirty="0" smtClean="0">
                <a:solidFill>
                  <a:srgbClr val="0070C0"/>
                </a:solidFill>
              </a:rPr>
              <a:t>An introduction for families new to Reception in September 2022</a:t>
            </a:r>
            <a:endParaRPr lang="en-GB" sz="20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70C0"/>
              </a:buClr>
              <a:buSzPts val="3600"/>
              <a:buFont typeface="Trebuchet MS"/>
              <a:buNone/>
            </a:pPr>
            <a:r>
              <a:rPr lang="en-GB" b="1">
                <a:solidFill>
                  <a:srgbClr val="0070C0"/>
                </a:solidFill>
                <a:latin typeface="Inter"/>
                <a:ea typeface="Inter"/>
                <a:cs typeface="Inter"/>
                <a:sym typeface="Inter"/>
              </a:rPr>
              <a:t>Where do we start with our curriculum in our Early Years?</a:t>
            </a:r>
            <a:r>
              <a:rPr lang="en-GB">
                <a:solidFill>
                  <a:srgbClr val="0070C0"/>
                </a:solidFill>
                <a:latin typeface="Inter"/>
                <a:ea typeface="Inter"/>
                <a:cs typeface="Inter"/>
                <a:sym typeface="Inter"/>
              </a:rPr>
              <a:t> </a:t>
            </a:r>
            <a:endParaRPr>
              <a:solidFill>
                <a:srgbClr val="0070C0"/>
              </a:solidFill>
              <a:latin typeface="Inter"/>
              <a:ea typeface="Inter"/>
              <a:cs typeface="Inter"/>
              <a:sym typeface="Inter"/>
            </a:endParaRPr>
          </a:p>
        </p:txBody>
      </p:sp>
      <p:sp>
        <p:nvSpPr>
          <p:cNvPr id="252" name="Google Shape;252;p10"/>
          <p:cNvSpPr txBox="1">
            <a:spLocks noGrp="1"/>
          </p:cNvSpPr>
          <p:nvPr>
            <p:ph type="body" idx="1"/>
          </p:nvPr>
        </p:nvSpPr>
        <p:spPr>
          <a:xfrm>
            <a:off x="677325" y="1826175"/>
            <a:ext cx="8596800" cy="4474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endParaRPr/>
          </a:p>
          <a:p>
            <a:pPr marL="0" lvl="0" indent="0" algn="l" rtl="0">
              <a:lnSpc>
                <a:spcPct val="100000"/>
              </a:lnSpc>
              <a:spcBef>
                <a:spcPts val="1000"/>
              </a:spcBef>
              <a:spcAft>
                <a:spcPts val="0"/>
              </a:spcAft>
              <a:buSzPts val="1440"/>
              <a:buNone/>
            </a:pPr>
            <a:endParaRPr/>
          </a:p>
        </p:txBody>
      </p:sp>
      <p:pic>
        <p:nvPicPr>
          <p:cNvPr id="253" name="Google Shape;253;p10" descr="father and son Icon 207743"/>
          <p:cNvPicPr preferRelativeResize="0"/>
          <p:nvPr/>
        </p:nvPicPr>
        <p:blipFill rotWithShape="1">
          <a:blip r:embed="rId3">
            <a:alphaModFix/>
          </a:blip>
          <a:srcRect/>
          <a:stretch/>
        </p:blipFill>
        <p:spPr>
          <a:xfrm>
            <a:off x="790915" y="2218167"/>
            <a:ext cx="1360818" cy="1360818"/>
          </a:xfrm>
          <a:prstGeom prst="rect">
            <a:avLst/>
          </a:prstGeom>
          <a:noFill/>
          <a:ln>
            <a:noFill/>
          </a:ln>
        </p:spPr>
      </p:pic>
      <p:pic>
        <p:nvPicPr>
          <p:cNvPr id="254" name="Google Shape;254;p10" descr="curriculum Icon 3508510"/>
          <p:cNvPicPr preferRelativeResize="0"/>
          <p:nvPr/>
        </p:nvPicPr>
        <p:blipFill rotWithShape="1">
          <a:blip r:embed="rId4">
            <a:alphaModFix/>
          </a:blip>
          <a:srcRect/>
          <a:stretch/>
        </p:blipFill>
        <p:spPr>
          <a:xfrm>
            <a:off x="4347227" y="2240602"/>
            <a:ext cx="1101058" cy="1101058"/>
          </a:xfrm>
          <a:prstGeom prst="rect">
            <a:avLst/>
          </a:prstGeom>
          <a:noFill/>
          <a:ln>
            <a:noFill/>
          </a:ln>
        </p:spPr>
      </p:pic>
      <p:pic>
        <p:nvPicPr>
          <p:cNvPr id="255" name="Google Shape;255;p10" descr="Value Icon 2573775"/>
          <p:cNvPicPr preferRelativeResize="0"/>
          <p:nvPr/>
        </p:nvPicPr>
        <p:blipFill rotWithShape="1">
          <a:blip r:embed="rId5">
            <a:alphaModFix/>
          </a:blip>
          <a:srcRect/>
          <a:stretch/>
        </p:blipFill>
        <p:spPr>
          <a:xfrm>
            <a:off x="7425684" y="2218163"/>
            <a:ext cx="1145925" cy="1145925"/>
          </a:xfrm>
          <a:prstGeom prst="rect">
            <a:avLst/>
          </a:prstGeom>
          <a:noFill/>
          <a:ln>
            <a:noFill/>
          </a:ln>
        </p:spPr>
      </p:pic>
      <p:pic>
        <p:nvPicPr>
          <p:cNvPr id="256" name="Google Shape;256;p10" descr="choice Icon 1608146"/>
          <p:cNvPicPr preferRelativeResize="0"/>
          <p:nvPr/>
        </p:nvPicPr>
        <p:blipFill rotWithShape="1">
          <a:blip r:embed="rId6">
            <a:alphaModFix/>
          </a:blip>
          <a:srcRect/>
          <a:stretch/>
        </p:blipFill>
        <p:spPr>
          <a:xfrm>
            <a:off x="1009015" y="4680545"/>
            <a:ext cx="1360818" cy="1360818"/>
          </a:xfrm>
          <a:prstGeom prst="rect">
            <a:avLst/>
          </a:prstGeom>
          <a:noFill/>
          <a:ln>
            <a:noFill/>
          </a:ln>
        </p:spPr>
      </p:pic>
      <p:pic>
        <p:nvPicPr>
          <p:cNvPr id="257" name="Google Shape;257;p10" descr="partnership Icon 88622"/>
          <p:cNvPicPr preferRelativeResize="0"/>
          <p:nvPr/>
        </p:nvPicPr>
        <p:blipFill rotWithShape="1">
          <a:blip r:embed="rId7">
            <a:alphaModFix/>
          </a:blip>
          <a:srcRect/>
          <a:stretch/>
        </p:blipFill>
        <p:spPr>
          <a:xfrm>
            <a:off x="4346054" y="4781986"/>
            <a:ext cx="1259381" cy="1259381"/>
          </a:xfrm>
          <a:prstGeom prst="rect">
            <a:avLst/>
          </a:prstGeom>
          <a:noFill/>
          <a:ln>
            <a:noFill/>
          </a:ln>
        </p:spPr>
      </p:pic>
      <p:pic>
        <p:nvPicPr>
          <p:cNvPr id="258" name="Google Shape;258;p10" descr="think Icon 3996393"/>
          <p:cNvPicPr preferRelativeResize="0"/>
          <p:nvPr/>
        </p:nvPicPr>
        <p:blipFill rotWithShape="1">
          <a:blip r:embed="rId8">
            <a:alphaModFix/>
          </a:blip>
          <a:srcRect/>
          <a:stretch/>
        </p:blipFill>
        <p:spPr>
          <a:xfrm>
            <a:off x="7425693" y="4354876"/>
            <a:ext cx="1582191" cy="1582191"/>
          </a:xfrm>
          <a:prstGeom prst="rect">
            <a:avLst/>
          </a:prstGeom>
          <a:noFill/>
          <a:ln>
            <a:noFill/>
          </a:ln>
        </p:spPr>
      </p:pic>
      <p:sp>
        <p:nvSpPr>
          <p:cNvPr id="259" name="Google Shape;259;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10</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title"/>
          </p:nvPr>
        </p:nvSpPr>
        <p:spPr>
          <a:xfrm>
            <a:off x="677334" y="609600"/>
            <a:ext cx="8596668" cy="86315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latin typeface="Inter"/>
                <a:ea typeface="Inter"/>
                <a:cs typeface="Inter"/>
                <a:sym typeface="Inter"/>
              </a:rPr>
              <a:t>Our Curriculum </a:t>
            </a:r>
            <a:endParaRPr b="1">
              <a:latin typeface="Inter"/>
              <a:ea typeface="Inter"/>
              <a:cs typeface="Inter"/>
              <a:sym typeface="Inter"/>
            </a:endParaRPr>
          </a:p>
        </p:txBody>
      </p:sp>
      <p:sp>
        <p:nvSpPr>
          <p:cNvPr id="266" name="Google Shape;266;p1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sng" strike="noStrike" cap="none">
                <a:solidFill>
                  <a:schemeClr val="lt1"/>
                </a:solidFill>
                <a:latin typeface="Gill Sans"/>
                <a:ea typeface="Gill Sans"/>
                <a:cs typeface="Gill Sans"/>
                <a:sym typeface="Gill Sans"/>
              </a:rPr>
              <a:t>Our Curriculum </a:t>
            </a:r>
            <a:endParaRPr sz="2400" b="0" i="0" u="none" strike="noStrike" cap="none">
              <a:solidFill>
                <a:schemeClr val="lt1"/>
              </a:solidFill>
              <a:latin typeface="Gill Sans"/>
              <a:ea typeface="Gill Sans"/>
              <a:cs typeface="Gill Sans"/>
              <a:sym typeface="Gill Sans"/>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lt1"/>
                </a:solidFill>
                <a:latin typeface="Gill Sans"/>
                <a:ea typeface="Gill Sans"/>
                <a:cs typeface="Gill Sans"/>
                <a:sym typeface="Gill Sans"/>
              </a:rPr>
              <a:t>                </a:t>
            </a:r>
            <a:r>
              <a:rPr lang="en-GB" sz="4000" b="0" i="0" u="none" strike="noStrike" cap="none">
                <a:solidFill>
                  <a:schemeClr val="lt1"/>
                </a:solidFill>
                <a:latin typeface="Gill Sans"/>
                <a:ea typeface="Gill Sans"/>
                <a:cs typeface="Gill Sans"/>
                <a:sym typeface="Gill Sans"/>
              </a:rPr>
              <a:t> </a:t>
            </a:r>
            <a:r>
              <a:rPr lang="en-GB" sz="2700" b="0" i="0" u="none" strike="noStrike" cap="none">
                <a:solidFill>
                  <a:srgbClr val="FFFFFF"/>
                </a:solidFill>
                <a:latin typeface="Gill Sans"/>
                <a:ea typeface="Gill Sans"/>
                <a:cs typeface="Gill Sans"/>
                <a:sym typeface="Gill Sans"/>
              </a:rPr>
              <a:t>Learning together, making a difference</a:t>
            </a:r>
            <a:endParaRPr sz="27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r>
              <a:rPr lang="en-GB" sz="1100" b="0" i="0" u="none" strike="noStrike" cap="none">
                <a:solidFill>
                  <a:srgbClr val="FFFFFF"/>
                </a:solidFill>
                <a:latin typeface="Gill Sans"/>
                <a:ea typeface="Gill Sans"/>
                <a:cs typeface="Gill Sans"/>
                <a:sym typeface="Gill Sans"/>
              </a:rPr>
              <a:t> </a:t>
            </a:r>
            <a:endParaRPr sz="11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SzPts val="1600"/>
              <a:buNone/>
            </a:pPr>
            <a:r>
              <a:rPr lang="en-GB" sz="2000" b="0" i="0" u="none" strike="noStrike" cap="none">
                <a:solidFill>
                  <a:srgbClr val="FFFFFF"/>
                </a:solidFill>
                <a:latin typeface="Gill Sans"/>
                <a:ea typeface="Gill Sans"/>
                <a:cs typeface="Gill Sans"/>
                <a:sym typeface="Gill Sans"/>
              </a:rPr>
              <a:t>Children in Reception follow the Early Years Foundation Stage Curriculum. Which consists of 7 different areas of learning.</a:t>
            </a:r>
            <a:endParaRPr/>
          </a:p>
          <a:p>
            <a:pPr marL="45720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FFFFFF"/>
                </a:solidFill>
                <a:latin typeface="Gill Sans"/>
                <a:ea typeface="Gill Sans"/>
                <a:cs typeface="Gill Sans"/>
                <a:sym typeface="Gill Sans"/>
              </a:rPr>
              <a:t>We value every child as a unique individual, who enjoys learning and thinking for themselves. We aim to provide an engaging, safe and stimulating environment which allows children to feel happy, secure and valued and therefore ready and eager to learn. Our role is stimulate and encourage children’s development and enjoyment of learning through a wide range of activities, both indoors and outdoors and both child directed and adult directed.</a:t>
            </a:r>
            <a:endParaRPr sz="12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endParaRPr sz="12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80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
        <p:nvSpPr>
          <p:cNvPr id="267" name="Google Shape;267;p11"/>
          <p:cNvSpPr/>
          <p:nvPr/>
        </p:nvSpPr>
        <p:spPr>
          <a:xfrm>
            <a:off x="359099" y="1472754"/>
            <a:ext cx="9460761" cy="4764234"/>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0070C0"/>
                </a:solidFill>
                <a:latin typeface="Inter"/>
                <a:ea typeface="Inter"/>
                <a:cs typeface="Inter"/>
                <a:sym typeface="Inter"/>
              </a:rPr>
              <a:t>Children in Reception follow the </a:t>
            </a:r>
            <a:r>
              <a:rPr lang="en-GB" sz="2000" b="1" i="0" u="none" strike="noStrike" cap="none">
                <a:solidFill>
                  <a:srgbClr val="0070C0"/>
                </a:solidFill>
                <a:latin typeface="Inter"/>
                <a:ea typeface="Inter"/>
                <a:cs typeface="Inter"/>
                <a:sym typeface="Inter"/>
              </a:rPr>
              <a:t>Early Years Foundation Stage Curriculum</a:t>
            </a:r>
            <a:r>
              <a:rPr lang="en-GB" sz="2000" b="0" i="0" u="none" strike="noStrike" cap="none">
                <a:solidFill>
                  <a:srgbClr val="0070C0"/>
                </a:solidFill>
                <a:latin typeface="Inter"/>
                <a:ea typeface="Inter"/>
                <a:cs typeface="Inter"/>
                <a:sym typeface="Inter"/>
              </a:rPr>
              <a:t>. Which consists of </a:t>
            </a:r>
            <a:r>
              <a:rPr lang="en-GB" sz="2000" b="1" i="0" u="none" strike="noStrike" cap="none">
                <a:solidFill>
                  <a:srgbClr val="0070C0"/>
                </a:solidFill>
                <a:latin typeface="Inter"/>
                <a:ea typeface="Inter"/>
                <a:cs typeface="Inter"/>
                <a:sym typeface="Inter"/>
              </a:rPr>
              <a:t>7 different areas of learning</a:t>
            </a:r>
            <a:r>
              <a:rPr lang="en-GB" sz="2000" b="0" i="0" u="none" strike="noStrike" cap="none">
                <a:solidFill>
                  <a:srgbClr val="0070C0"/>
                </a:solidFill>
                <a:latin typeface="Inter"/>
                <a:ea typeface="Inter"/>
                <a:cs typeface="Inter"/>
                <a:sym typeface="Inter"/>
              </a:rPr>
              <a:t>.</a:t>
            </a:r>
            <a:endParaRPr sz="18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0070C0"/>
                </a:solidFill>
                <a:latin typeface="Inter"/>
                <a:ea typeface="Inter"/>
                <a:cs typeface="Inter"/>
                <a:sym typeface="Inter"/>
              </a:rPr>
              <a:t>We value every child as a unique individual, who enjoys learning and thinking for themselves. </a:t>
            </a: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0070C0"/>
                </a:solidFill>
                <a:latin typeface="Inter"/>
                <a:ea typeface="Inter"/>
                <a:cs typeface="Inter"/>
                <a:sym typeface="Inter"/>
              </a:rPr>
              <a:t>We aim to provide an engaging, safe and stimulating environment which allows children to feel happy, secure and valued and therefore ready and eager to learn. </a:t>
            </a: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0070C0"/>
                </a:solidFill>
                <a:latin typeface="Inter"/>
                <a:ea typeface="Inter"/>
                <a:cs typeface="Inter"/>
                <a:sym typeface="Inter"/>
              </a:rPr>
              <a:t>Our role is to stimulate and encourage children’s development and enjoyment of learning through a wide range of activities, both indoors and outdoors and both child-led and adult-directed</a:t>
            </a:r>
            <a:r>
              <a:rPr lang="en-GB" sz="2000" b="0" i="0" u="none" strike="noStrike" cap="none">
                <a:solidFill>
                  <a:srgbClr val="0070C0"/>
                </a:solidFill>
                <a:latin typeface="Gill Sans"/>
                <a:ea typeface="Gill Sans"/>
                <a:cs typeface="Gill Sans"/>
                <a:sym typeface="Gill Sans"/>
              </a:rPr>
              <a:t>.</a:t>
            </a:r>
            <a:endParaRPr sz="1200" b="0" i="0" u="none" strike="noStrike" cap="none">
              <a:solidFill>
                <a:srgbClr val="0070C0"/>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accent2"/>
              </a:solidFill>
              <a:latin typeface="Gill Sans"/>
              <a:ea typeface="Gill Sans"/>
              <a:cs typeface="Gill Sans"/>
              <a:sym typeface="Gill Sans"/>
            </a:endParaRPr>
          </a:p>
          <a:p>
            <a:pPr marL="0" marR="0" lvl="0" indent="0" algn="l" rtl="0">
              <a:lnSpc>
                <a:spcPct val="100000"/>
              </a:lnSpc>
              <a:spcBef>
                <a:spcPts val="80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
        <p:nvSpPr>
          <p:cNvPr id="268" name="Google Shape;268;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11</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332c26f41e_1_11"/>
          <p:cNvSpPr txBox="1">
            <a:spLocks noGrp="1"/>
          </p:cNvSpPr>
          <p:nvPr>
            <p:ph type="title"/>
          </p:nvPr>
        </p:nvSpPr>
        <p:spPr>
          <a:xfrm>
            <a:off x="677325" y="609600"/>
            <a:ext cx="8596800" cy="904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b="1">
                <a:latin typeface="Inter"/>
                <a:ea typeface="Inter"/>
                <a:cs typeface="Inter"/>
                <a:sym typeface="Inter"/>
              </a:rPr>
              <a:t>Our Curriculum</a:t>
            </a:r>
            <a:endParaRPr/>
          </a:p>
        </p:txBody>
      </p:sp>
      <p:sp>
        <p:nvSpPr>
          <p:cNvPr id="275" name="Google Shape;275;g1332c26f41e_1_11"/>
          <p:cNvSpPr txBox="1">
            <a:spLocks noGrp="1"/>
          </p:cNvSpPr>
          <p:nvPr>
            <p:ph type="body" idx="1"/>
          </p:nvPr>
        </p:nvSpPr>
        <p:spPr>
          <a:xfrm>
            <a:off x="677325" y="1900051"/>
            <a:ext cx="8596800" cy="41412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n-GB">
                <a:solidFill>
                  <a:schemeClr val="accent1"/>
                </a:solidFill>
              </a:rPr>
              <a:t>Is</a:t>
            </a:r>
            <a:r>
              <a:rPr lang="en-GB" sz="2000">
                <a:solidFill>
                  <a:schemeClr val="accent1"/>
                </a:solidFill>
              </a:rPr>
              <a:t> rooted in talk, reasoning and development of the language for thinking </a:t>
            </a:r>
            <a:endParaRPr sz="2000">
              <a:solidFill>
                <a:schemeClr val="accent1"/>
              </a:solidFill>
            </a:endParaRPr>
          </a:p>
          <a:p>
            <a:pPr marL="0" lvl="0" indent="0" algn="l" rtl="0">
              <a:spcBef>
                <a:spcPts val="1000"/>
              </a:spcBef>
              <a:spcAft>
                <a:spcPts val="0"/>
              </a:spcAft>
              <a:buNone/>
            </a:pPr>
            <a:r>
              <a:rPr lang="en-GB" sz="2000">
                <a:solidFill>
                  <a:schemeClr val="accent1"/>
                </a:solidFill>
              </a:rPr>
              <a:t>Is built around diverse children’s literature </a:t>
            </a:r>
            <a:endParaRPr sz="2000">
              <a:solidFill>
                <a:schemeClr val="accent1"/>
              </a:solidFill>
            </a:endParaRPr>
          </a:p>
          <a:p>
            <a:pPr marL="0" lvl="0" indent="0" algn="l" rtl="0">
              <a:spcBef>
                <a:spcPts val="1000"/>
              </a:spcBef>
              <a:spcAft>
                <a:spcPts val="0"/>
              </a:spcAft>
              <a:buNone/>
            </a:pPr>
            <a:r>
              <a:rPr lang="en-GB" sz="2000">
                <a:solidFill>
                  <a:schemeClr val="accent1"/>
                </a:solidFill>
              </a:rPr>
              <a:t>Is sequenced so that children's knowledge is built on their own prior knowledge</a:t>
            </a:r>
            <a:endParaRPr sz="2000">
              <a:solidFill>
                <a:schemeClr val="accent1"/>
              </a:solidFill>
            </a:endParaRPr>
          </a:p>
          <a:p>
            <a:pPr marL="0" lvl="0" indent="0" algn="l" rtl="0">
              <a:spcBef>
                <a:spcPts val="1000"/>
              </a:spcBef>
              <a:spcAft>
                <a:spcPts val="0"/>
              </a:spcAft>
              <a:buNone/>
            </a:pPr>
            <a:r>
              <a:rPr lang="en-GB" sz="2000">
                <a:solidFill>
                  <a:schemeClr val="accent1"/>
                </a:solidFill>
              </a:rPr>
              <a:t>Focuses on developing a readiness for reading and writing through learning phonics AND to love to linger with books </a:t>
            </a:r>
            <a:endParaRPr sz="2000">
              <a:solidFill>
                <a:schemeClr val="accent1"/>
              </a:solidFill>
            </a:endParaRPr>
          </a:p>
          <a:p>
            <a:pPr marL="0" lvl="0" indent="0" algn="l" rtl="0">
              <a:spcBef>
                <a:spcPts val="1000"/>
              </a:spcBef>
              <a:spcAft>
                <a:spcPts val="0"/>
              </a:spcAft>
              <a:buNone/>
            </a:pPr>
            <a:r>
              <a:rPr lang="en-GB" sz="2000">
                <a:solidFill>
                  <a:schemeClr val="accent1"/>
                </a:solidFill>
              </a:rPr>
              <a:t>Will celebrate and develop children’s early mathematical understanding and build on this </a:t>
            </a:r>
            <a:endParaRPr sz="2000">
              <a:solidFill>
                <a:schemeClr val="accent1"/>
              </a:solidFill>
            </a:endParaRPr>
          </a:p>
          <a:p>
            <a:pPr marL="0" lvl="0" indent="0" algn="l" rtl="0">
              <a:spcBef>
                <a:spcPts val="1000"/>
              </a:spcBef>
              <a:spcAft>
                <a:spcPts val="0"/>
              </a:spcAft>
              <a:buNone/>
            </a:pPr>
            <a:r>
              <a:rPr lang="en-GB" sz="2000">
                <a:solidFill>
                  <a:schemeClr val="accent1"/>
                </a:solidFill>
              </a:rPr>
              <a:t>Links seamlessly with Year 1 and beyond - so children meet concepts of sustainability, diversity, community amongst others several times as they move through the schools.  </a:t>
            </a:r>
            <a:endParaRPr sz="2000">
              <a:solidFill>
                <a:schemeClr val="accent1"/>
              </a:solidFill>
            </a:endParaRPr>
          </a:p>
          <a:p>
            <a:pPr marL="0" lvl="0" indent="0" algn="l" rtl="0">
              <a:spcBef>
                <a:spcPts val="1000"/>
              </a:spcBef>
              <a:spcAft>
                <a:spcPts val="0"/>
              </a:spcAft>
              <a:buNone/>
            </a:pPr>
            <a:endParaRPr/>
          </a:p>
        </p:txBody>
      </p:sp>
      <p:sp>
        <p:nvSpPr>
          <p:cNvPr id="276" name="Google Shape;276;g1332c26f41e_1_11"/>
          <p:cNvSpPr txBox="1">
            <a:spLocks noGrp="1"/>
          </p:cNvSpPr>
          <p:nvPr>
            <p:ph type="sldNum" idx="12"/>
          </p:nvPr>
        </p:nvSpPr>
        <p:spPr>
          <a:xfrm>
            <a:off x="8590663" y="6041362"/>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70C0"/>
              </a:buClr>
              <a:buSzPts val="900"/>
              <a:buFont typeface="Trebuchet MS"/>
              <a:buNone/>
            </a:pPr>
            <a:fld id="{00000000-1234-1234-1234-123412341234}" type="slidenum">
              <a:rPr lang="en-GB"/>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81"/>
        <p:cNvGrpSpPr/>
        <p:nvPr/>
      </p:nvGrpSpPr>
      <p:grpSpPr>
        <a:xfrm>
          <a:off x="0" y="0"/>
          <a:ext cx="0" cy="0"/>
          <a:chOff x="0" y="0"/>
          <a:chExt cx="0" cy="0"/>
        </a:xfrm>
      </p:grpSpPr>
      <p:sp>
        <p:nvSpPr>
          <p:cNvPr id="282" name="Google Shape;282;g1342c2bb61a_0_309"/>
          <p:cNvSpPr txBox="1">
            <a:spLocks noGrp="1"/>
          </p:cNvSpPr>
          <p:nvPr>
            <p:ph type="title"/>
          </p:nvPr>
        </p:nvSpPr>
        <p:spPr>
          <a:xfrm>
            <a:off x="677334" y="609600"/>
            <a:ext cx="8596800" cy="86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t>Our Curriculum </a:t>
            </a:r>
            <a:endParaRPr b="1"/>
          </a:p>
        </p:txBody>
      </p:sp>
      <p:sp>
        <p:nvSpPr>
          <p:cNvPr id="283" name="Google Shape;283;g1342c2bb61a_0_309"/>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sng" strike="noStrike" cap="none">
                <a:solidFill>
                  <a:schemeClr val="lt1"/>
                </a:solidFill>
                <a:latin typeface="Gill Sans"/>
                <a:ea typeface="Gill Sans"/>
                <a:cs typeface="Gill Sans"/>
                <a:sym typeface="Gill Sans"/>
              </a:rPr>
              <a:t>Our Curriculum </a:t>
            </a:r>
            <a:endParaRPr sz="2400" b="0" i="0" u="none" strike="noStrike" cap="none">
              <a:solidFill>
                <a:schemeClr val="lt1"/>
              </a:solidFill>
              <a:latin typeface="Gill Sans"/>
              <a:ea typeface="Gill Sans"/>
              <a:cs typeface="Gill Sans"/>
              <a:sym typeface="Gill Sans"/>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lt1"/>
                </a:solidFill>
                <a:latin typeface="Gill Sans"/>
                <a:ea typeface="Gill Sans"/>
                <a:cs typeface="Gill Sans"/>
                <a:sym typeface="Gill Sans"/>
              </a:rPr>
              <a:t>                </a:t>
            </a:r>
            <a:r>
              <a:rPr lang="en-GB" sz="4000" b="0" i="0" u="none" strike="noStrike" cap="none">
                <a:solidFill>
                  <a:schemeClr val="lt1"/>
                </a:solidFill>
                <a:latin typeface="Gill Sans"/>
                <a:ea typeface="Gill Sans"/>
                <a:cs typeface="Gill Sans"/>
                <a:sym typeface="Gill Sans"/>
              </a:rPr>
              <a:t> </a:t>
            </a:r>
            <a:r>
              <a:rPr lang="en-GB" sz="2700" b="0" i="0" u="none" strike="noStrike" cap="none">
                <a:solidFill>
                  <a:srgbClr val="FFFFFF"/>
                </a:solidFill>
                <a:latin typeface="Gill Sans"/>
                <a:ea typeface="Gill Sans"/>
                <a:cs typeface="Gill Sans"/>
                <a:sym typeface="Gill Sans"/>
              </a:rPr>
              <a:t>Learning together, making a difference</a:t>
            </a:r>
            <a:endParaRPr sz="27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r>
              <a:rPr lang="en-GB" sz="1100" b="0" i="0" u="none" strike="noStrike" cap="none">
                <a:solidFill>
                  <a:srgbClr val="FFFFFF"/>
                </a:solidFill>
                <a:latin typeface="Gill Sans"/>
                <a:ea typeface="Gill Sans"/>
                <a:cs typeface="Gill Sans"/>
                <a:sym typeface="Gill Sans"/>
              </a:rPr>
              <a:t> </a:t>
            </a:r>
            <a:endParaRPr sz="11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SzPts val="1600"/>
              <a:buNone/>
            </a:pPr>
            <a:r>
              <a:rPr lang="en-GB" sz="2000" b="0" i="0" u="none" strike="noStrike" cap="none">
                <a:solidFill>
                  <a:srgbClr val="FFFFFF"/>
                </a:solidFill>
                <a:latin typeface="Gill Sans"/>
                <a:ea typeface="Gill Sans"/>
                <a:cs typeface="Gill Sans"/>
                <a:sym typeface="Gill Sans"/>
              </a:rPr>
              <a:t>Children in Reception follow the Early Years Foundation Stage Curriculum. Which consists of 7 different areas of learning.</a:t>
            </a:r>
            <a:endParaRPr/>
          </a:p>
          <a:p>
            <a:pPr marL="45720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FFFFFF"/>
                </a:solidFill>
                <a:latin typeface="Gill Sans"/>
                <a:ea typeface="Gill Sans"/>
                <a:cs typeface="Gill Sans"/>
                <a:sym typeface="Gill Sans"/>
              </a:rPr>
              <a:t>We value every child as a unique individual, who enjoys learning and thinking for themselves. We aim to provide an engaging, safe and stimulating environment which allows children to feel happy, secure and valued and therefore ready and eager to learn. Our role is stimulate and encourage children’s development and enjoyment of learning through a wide range of activities, both indoors and outdoors and both child directed and adult directed.</a:t>
            </a:r>
            <a:endParaRPr sz="12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endParaRPr sz="12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80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
        <p:nvSpPr>
          <p:cNvPr id="284" name="Google Shape;284;g1342c2bb61a_0_309"/>
          <p:cNvSpPr/>
          <p:nvPr/>
        </p:nvSpPr>
        <p:spPr>
          <a:xfrm>
            <a:off x="359100" y="1472750"/>
            <a:ext cx="10104900" cy="5284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Inter"/>
                <a:ea typeface="Inter"/>
                <a:cs typeface="Inter"/>
                <a:sym typeface="Inter"/>
              </a:rPr>
              <a:t>At Moss Hall Infant School, we consider our EYFS to be the crucial bridge between children’s learning at home, their pre-school setting and their new learning as members of the school community. Our curriculum, our environment and our interactions are driven by our vision. We set out to build on children’s pre-school experiences ensuring that the basic skills that the children in order to be confident, articulate and resilient learners are embedded in the Reception Year.</a:t>
            </a:r>
            <a:endParaRPr sz="1700">
              <a:solidFill>
                <a:schemeClr val="dk1"/>
              </a:solidFill>
              <a:latin typeface="Inter"/>
              <a:ea typeface="Inter"/>
              <a:cs typeface="Inter"/>
              <a:sym typeface="Inter"/>
            </a:endParaRPr>
          </a:p>
          <a:p>
            <a:pPr marL="0" lvl="0" indent="0" algn="l" rtl="0">
              <a:lnSpc>
                <a:spcPct val="115000"/>
              </a:lnSpc>
              <a:spcBef>
                <a:spcPts val="1200"/>
              </a:spcBef>
              <a:spcAft>
                <a:spcPts val="0"/>
              </a:spcAft>
              <a:buClr>
                <a:schemeClr val="dk1"/>
              </a:buClr>
              <a:buSzPts val="1100"/>
              <a:buFont typeface="Arial"/>
              <a:buNone/>
            </a:pPr>
            <a:endParaRPr sz="1700">
              <a:solidFill>
                <a:schemeClr val="dk1"/>
              </a:solidFill>
              <a:latin typeface="Inter"/>
              <a:ea typeface="Inter"/>
              <a:cs typeface="Inter"/>
              <a:sym typeface="Inter"/>
            </a:endParaRPr>
          </a:p>
          <a:p>
            <a:pPr marL="38100" lvl="0" indent="0" algn="just" rtl="0">
              <a:lnSpc>
                <a:spcPct val="115000"/>
              </a:lnSpc>
              <a:spcBef>
                <a:spcPts val="0"/>
              </a:spcBef>
              <a:spcAft>
                <a:spcPts val="0"/>
              </a:spcAft>
              <a:buClr>
                <a:schemeClr val="dk1"/>
              </a:buClr>
              <a:buSzPts val="1100"/>
              <a:buFont typeface="Arial"/>
              <a:buNone/>
            </a:pPr>
            <a:r>
              <a:rPr lang="en-GB" sz="1700">
                <a:solidFill>
                  <a:schemeClr val="dk1"/>
                </a:solidFill>
                <a:latin typeface="Inter"/>
                <a:ea typeface="Inter"/>
                <a:cs typeface="Inter"/>
                <a:sym typeface="Inter"/>
              </a:rPr>
              <a:t>We aim to provide a broad and balanced curriculum that will enable each child to develop personally, socially, emotionally, spiritually, physically, creatively and intellectually to their full potential. Each child is valued as an individual and teaching and learning is based on the understanding that children develop at different rates.</a:t>
            </a:r>
            <a:endParaRPr sz="1700">
              <a:solidFill>
                <a:schemeClr val="dk1"/>
              </a:solidFill>
              <a:latin typeface="Inter"/>
              <a:ea typeface="Inter"/>
              <a:cs typeface="Inter"/>
              <a:sym typeface="Inter"/>
            </a:endParaRPr>
          </a:p>
          <a:p>
            <a:pPr marL="0" lvl="0" indent="0" algn="just" rtl="0">
              <a:lnSpc>
                <a:spcPct val="115000"/>
              </a:lnSpc>
              <a:spcBef>
                <a:spcPts val="1200"/>
              </a:spcBef>
              <a:spcAft>
                <a:spcPts val="0"/>
              </a:spcAft>
              <a:buClr>
                <a:schemeClr val="dk1"/>
              </a:buClr>
              <a:buSzPts val="1100"/>
              <a:buFont typeface="Arial"/>
              <a:buNone/>
            </a:pPr>
            <a:r>
              <a:rPr lang="en-GB" sz="1700">
                <a:solidFill>
                  <a:schemeClr val="dk1"/>
                </a:solidFill>
                <a:latin typeface="Inter"/>
                <a:ea typeface="Inter"/>
                <a:cs typeface="Inter"/>
                <a:sym typeface="Inter"/>
              </a:rPr>
              <a:t>In our EYFS, we celebrate each unique individual with kindness and warmth, valuing diversity, nurturing independence and developing confidence as each child learns. We strive for our children to be enthusiastic, skilful learners of our challenging, playful curriculum so that they are proud of the progress that they make and are resilient members of our happy school community.</a:t>
            </a:r>
            <a:endParaRPr sz="1700">
              <a:solidFill>
                <a:schemeClr val="dk1"/>
              </a:solidFill>
              <a:latin typeface="Inter"/>
              <a:ea typeface="Inter"/>
              <a:cs typeface="Inter"/>
              <a:sym typeface="Inter"/>
            </a:endParaRPr>
          </a:p>
          <a:p>
            <a:pPr marL="0" marR="0" lvl="0" indent="0" algn="l" rtl="0">
              <a:lnSpc>
                <a:spcPct val="100000"/>
              </a:lnSpc>
              <a:spcBef>
                <a:spcPts val="1200"/>
              </a:spcBef>
              <a:spcAft>
                <a:spcPts val="0"/>
              </a:spcAft>
              <a:buClr>
                <a:srgbClr val="000000"/>
              </a:buClr>
              <a:buSzPts val="1800"/>
              <a:buFont typeface="Arial"/>
              <a:buNone/>
            </a:pPr>
            <a:endParaRPr sz="2000" b="1">
              <a:solidFill>
                <a:srgbClr val="0070C0"/>
              </a:solidFill>
              <a:latin typeface="Inter"/>
              <a:ea typeface="Inter"/>
              <a:cs typeface="Inter"/>
              <a:sym typeface="Inter"/>
            </a:endParaRPr>
          </a:p>
        </p:txBody>
      </p:sp>
      <p:sp>
        <p:nvSpPr>
          <p:cNvPr id="285" name="Google Shape;285;g1342c2bb61a_0_309"/>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13</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2"/>
          <p:cNvSpPr txBox="1">
            <a:spLocks noGrp="1"/>
          </p:cNvSpPr>
          <p:nvPr>
            <p:ph type="title"/>
          </p:nvPr>
        </p:nvSpPr>
        <p:spPr>
          <a:xfrm>
            <a:off x="677334" y="609600"/>
            <a:ext cx="8596668" cy="81814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dirty="0"/>
              <a:t>The School Day</a:t>
            </a:r>
            <a:endParaRPr b="1" dirty="0"/>
          </a:p>
        </p:txBody>
      </p:sp>
      <p:sp>
        <p:nvSpPr>
          <p:cNvPr id="292" name="Google Shape;292;p12"/>
          <p:cNvSpPr txBox="1">
            <a:spLocks noGrp="1"/>
          </p:cNvSpPr>
          <p:nvPr>
            <p:ph type="body" idx="1"/>
          </p:nvPr>
        </p:nvSpPr>
        <p:spPr>
          <a:xfrm>
            <a:off x="677334" y="1427747"/>
            <a:ext cx="7969361" cy="47324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solidFill>
                  <a:schemeClr val="accent1"/>
                </a:solidFill>
              </a:rPr>
              <a:t>8:50  School gate opens</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8:50  9:05 Soft start </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9:05  Register taken</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9:10  Phonics </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9:45  Child initiated / Adult directed learning- indoor and outdoor</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11:05  Carpet session</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11:20  Staggered lunchtime begins</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12:30  Carpet session</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1:05    Child initiated / Adult directed learning - indoor and outdoor</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2:35    Tidy up</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3:15    ​Home time​</a:t>
            </a:r>
            <a:endParaRPr>
              <a:solidFill>
                <a:schemeClr val="accent1"/>
              </a:solidFill>
            </a:endParaRPr>
          </a:p>
          <a:p>
            <a:pPr marL="0" lvl="0" indent="0" algn="l" rtl="0">
              <a:lnSpc>
                <a:spcPct val="100000"/>
              </a:lnSpc>
              <a:spcBef>
                <a:spcPts val="1000"/>
              </a:spcBef>
              <a:spcAft>
                <a:spcPts val="0"/>
              </a:spcAft>
              <a:buSzPts val="1920"/>
              <a:buNone/>
            </a:pPr>
            <a:endParaRPr sz="2400">
              <a:solidFill>
                <a:schemeClr val="accent2"/>
              </a:solidFill>
              <a:latin typeface="Inter"/>
              <a:ea typeface="Inter"/>
              <a:cs typeface="Inter"/>
              <a:sym typeface="Inter"/>
            </a:endParaRPr>
          </a:p>
        </p:txBody>
      </p:sp>
      <p:sp>
        <p:nvSpPr>
          <p:cNvPr id="293" name="Google Shape;293;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14</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latin typeface="Inter"/>
                <a:ea typeface="Inter"/>
                <a:cs typeface="Inter"/>
                <a:sym typeface="Inter"/>
              </a:rPr>
              <a:t>School lunches </a:t>
            </a:r>
            <a:endParaRPr b="1">
              <a:latin typeface="Inter"/>
              <a:ea typeface="Inter"/>
              <a:cs typeface="Inter"/>
              <a:sym typeface="Inter"/>
            </a:endParaRPr>
          </a:p>
        </p:txBody>
      </p:sp>
      <p:sp>
        <p:nvSpPr>
          <p:cNvPr id="299" name="Google Shape;299;p13"/>
          <p:cNvSpPr txBox="1">
            <a:spLocks noGrp="1"/>
          </p:cNvSpPr>
          <p:nvPr>
            <p:ph type="body" idx="1"/>
          </p:nvPr>
        </p:nvSpPr>
        <p:spPr>
          <a:xfrm>
            <a:off x="677325" y="1188200"/>
            <a:ext cx="8122800" cy="54105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latin typeface="Inter"/>
                <a:ea typeface="Inter"/>
                <a:cs typeface="Inter"/>
                <a:sym typeface="Inter"/>
              </a:rPr>
              <a:t>All infant aged children are entitled to a </a:t>
            </a:r>
            <a:r>
              <a:rPr lang="en-GB" sz="3379" b="1">
                <a:solidFill>
                  <a:srgbClr val="0070C0"/>
                </a:solidFill>
                <a:latin typeface="Inter"/>
                <a:ea typeface="Inter"/>
                <a:cs typeface="Inter"/>
                <a:sym typeface="Inter"/>
              </a:rPr>
              <a:t>free </a:t>
            </a:r>
            <a:r>
              <a:rPr lang="en-GB" sz="3379">
                <a:solidFill>
                  <a:srgbClr val="0070C0"/>
                </a:solidFill>
                <a:latin typeface="Inter"/>
                <a:ea typeface="Inter"/>
                <a:cs typeface="Inter"/>
                <a:sym typeface="Inter"/>
              </a:rPr>
              <a:t>school meal.</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b="1">
                <a:solidFill>
                  <a:srgbClr val="0070C0"/>
                </a:solidFill>
              </a:rPr>
              <a:t>The Pantry </a:t>
            </a:r>
            <a:r>
              <a:rPr lang="en-GB" sz="3379">
                <a:solidFill>
                  <a:srgbClr val="0070C0"/>
                </a:solidFill>
                <a:latin typeface="Inter"/>
                <a:ea typeface="Inter"/>
                <a:cs typeface="Inter"/>
                <a:sym typeface="Inter"/>
              </a:rPr>
              <a:t>is the schools meal provider.   You will be asked to set up an account on The Pantry platform for your child.</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highlight>
                  <a:srgbClr val="FFFFFF"/>
                </a:highlight>
                <a:latin typeface="Inter"/>
                <a:ea typeface="Inter"/>
                <a:cs typeface="Inter"/>
                <a:sym typeface="Inter"/>
              </a:rPr>
              <a:t>The Pantry provide hot cooked meals daily with a pre-ordering system for families to select daily menus -giving greater choice and control of their child's daily meal options.   Food can be ordered ahead or on a daily basis provided all orders are made by </a:t>
            </a:r>
            <a:r>
              <a:rPr lang="en-GB" sz="3379" b="1">
                <a:solidFill>
                  <a:srgbClr val="0070C0"/>
                </a:solidFill>
                <a:highlight>
                  <a:srgbClr val="FFFFFF"/>
                </a:highlight>
                <a:latin typeface="Inter"/>
                <a:ea typeface="Inter"/>
                <a:cs typeface="Inter"/>
                <a:sym typeface="Inter"/>
              </a:rPr>
              <a:t>9.30 am</a:t>
            </a:r>
            <a:r>
              <a:rPr lang="en-GB" sz="3379">
                <a:solidFill>
                  <a:srgbClr val="0070C0"/>
                </a:solidFill>
                <a:highlight>
                  <a:srgbClr val="FFFFFF"/>
                </a:highlight>
                <a:latin typeface="Inter"/>
                <a:ea typeface="Inter"/>
                <a:cs typeface="Inter"/>
                <a:sym typeface="Inter"/>
              </a:rPr>
              <a:t>. We encourage you to pick food that your child is happy to eat so that lunch times are a positive experience.  </a:t>
            </a:r>
            <a:endParaRPr sz="3379">
              <a:solidFill>
                <a:srgbClr val="0070C0"/>
              </a:solidFill>
              <a:highlight>
                <a:srgbClr val="FFFFFF"/>
              </a:highlight>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latin typeface="Inter"/>
                <a:ea typeface="Inter"/>
                <a:cs typeface="Inter"/>
                <a:sym typeface="Inter"/>
              </a:rPr>
              <a:t>The Pantry  are able to cater for a number of dietary requirements.</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latin typeface="Inter"/>
                <a:ea typeface="Inter"/>
                <a:cs typeface="Inter"/>
                <a:sym typeface="Inter"/>
              </a:rPr>
              <a:t>We encourage all of you to start your child on school meals. </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7"/>
              <a:buNone/>
            </a:pPr>
            <a:endParaRPr sz="3379">
              <a:solidFill>
                <a:srgbClr val="0070C0"/>
              </a:solidFill>
            </a:endParaRPr>
          </a:p>
          <a:p>
            <a:pPr marL="0" lvl="0" indent="0" algn="l" rtl="0">
              <a:lnSpc>
                <a:spcPct val="100000"/>
              </a:lnSpc>
              <a:spcBef>
                <a:spcPts val="0"/>
              </a:spcBef>
              <a:spcAft>
                <a:spcPts val="0"/>
              </a:spcAft>
              <a:buClr>
                <a:srgbClr val="000000"/>
              </a:buClr>
              <a:buSzPct val="71008"/>
              <a:buNone/>
            </a:pPr>
            <a:r>
              <a:rPr lang="en-GB" sz="3379">
                <a:solidFill>
                  <a:srgbClr val="0070C0"/>
                </a:solidFill>
              </a:rPr>
              <a:t>Packed lunches preferences can be discussed.</a:t>
            </a:r>
            <a:endParaRPr sz="3379">
              <a:solidFill>
                <a:srgbClr val="0070C0"/>
              </a:solidFill>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latin typeface="Inter"/>
                <a:ea typeface="Inter"/>
                <a:cs typeface="Inter"/>
                <a:sym typeface="Inter"/>
              </a:rPr>
              <a:t>More information on how to contact The Pantry can be found on our website using the link below.</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120000"/>
              <a:buNone/>
            </a:pPr>
            <a:endParaRPr sz="2000">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84444"/>
              <a:buNone/>
            </a:pPr>
            <a:r>
              <a:rPr lang="en-GB" sz="2842" u="sng">
                <a:solidFill>
                  <a:schemeClr val="hlink"/>
                </a:solidFill>
                <a:latin typeface="Inter"/>
                <a:ea typeface="Inter"/>
                <a:cs typeface="Inter"/>
                <a:sym typeface="Inter"/>
                <a:hlinkClick r:id="rId3"/>
              </a:rPr>
              <a:t>https://www.mosshall.school/parents/school-meal-menu/</a:t>
            </a:r>
            <a:endParaRPr sz="2842">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120000"/>
              <a:buNone/>
            </a:pPr>
            <a:endParaRPr sz="2000">
              <a:solidFill>
                <a:srgbClr val="0070C0"/>
              </a:solidFill>
              <a:latin typeface="Inter"/>
              <a:ea typeface="Inter"/>
              <a:cs typeface="Inter"/>
              <a:sym typeface="Inter"/>
            </a:endParaRPr>
          </a:p>
        </p:txBody>
      </p:sp>
      <p:pic>
        <p:nvPicPr>
          <p:cNvPr id="300" name="Google Shape;300;p13"/>
          <p:cNvPicPr preferRelativeResize="0"/>
          <p:nvPr/>
        </p:nvPicPr>
        <p:blipFill rotWithShape="1">
          <a:blip r:embed="rId4">
            <a:alphaModFix/>
          </a:blip>
          <a:srcRect/>
          <a:stretch/>
        </p:blipFill>
        <p:spPr>
          <a:xfrm>
            <a:off x="8995292" y="1433467"/>
            <a:ext cx="2918369" cy="2186699"/>
          </a:xfrm>
          <a:prstGeom prst="rect">
            <a:avLst/>
          </a:prstGeom>
          <a:noFill/>
          <a:ln>
            <a:noFill/>
          </a:ln>
        </p:spPr>
      </p:pic>
      <p:sp>
        <p:nvSpPr>
          <p:cNvPr id="301" name="Google Shape;301;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15</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txBox="1">
            <a:spLocks noGrp="1"/>
          </p:cNvSpPr>
          <p:nvPr>
            <p:ph type="title"/>
          </p:nvPr>
        </p:nvSpPr>
        <p:spPr>
          <a:xfrm>
            <a:off x="677325" y="609600"/>
            <a:ext cx="6317100" cy="845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dirty="0">
                <a:latin typeface="Inter"/>
                <a:ea typeface="Inter"/>
                <a:cs typeface="Inter"/>
                <a:sym typeface="Inter"/>
              </a:rPr>
              <a:t>SEN/ </a:t>
            </a:r>
            <a:r>
              <a:rPr lang="en-GB" b="1" dirty="0" smtClean="0">
                <a:latin typeface="Inter"/>
                <a:ea typeface="Inter"/>
                <a:cs typeface="Inter"/>
                <a:sym typeface="Inter"/>
              </a:rPr>
              <a:t>Inclusion</a:t>
            </a:r>
            <a:endParaRPr b="1" dirty="0">
              <a:latin typeface="Inter"/>
              <a:ea typeface="Inter"/>
              <a:cs typeface="Inter"/>
              <a:sym typeface="Inter"/>
            </a:endParaRPr>
          </a:p>
        </p:txBody>
      </p:sp>
      <p:sp>
        <p:nvSpPr>
          <p:cNvPr id="308" name="Google Shape;308;p14"/>
          <p:cNvSpPr txBox="1">
            <a:spLocks noGrp="1"/>
          </p:cNvSpPr>
          <p:nvPr>
            <p:ph type="body" idx="1"/>
          </p:nvPr>
        </p:nvSpPr>
        <p:spPr>
          <a:xfrm>
            <a:off x="677334" y="1930401"/>
            <a:ext cx="8596668" cy="4110962"/>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00000"/>
              </a:lnSpc>
              <a:spcBef>
                <a:spcPts val="0"/>
              </a:spcBef>
              <a:spcAft>
                <a:spcPts val="0"/>
              </a:spcAft>
              <a:buClr>
                <a:srgbClr val="FFFFFF"/>
              </a:buClr>
              <a:buSzPts val="2400"/>
              <a:buNone/>
            </a:pPr>
            <a:r>
              <a:rPr lang="en-GB" sz="2400">
                <a:solidFill>
                  <a:srgbClr val="0070C0"/>
                </a:solidFill>
              </a:rPr>
              <a:t>Mrs Thorpe has particular responsibility in the school for children with Special Educational Needs and/or Disability</a:t>
            </a:r>
            <a:endParaRPr sz="2200"/>
          </a:p>
          <a:p>
            <a:pPr marL="800100" lvl="0" indent="-215900" algn="l" rtl="0">
              <a:lnSpc>
                <a:spcPct val="100000"/>
              </a:lnSpc>
              <a:spcBef>
                <a:spcPts val="0"/>
              </a:spcBef>
              <a:spcAft>
                <a:spcPts val="0"/>
              </a:spcAft>
              <a:buClr>
                <a:srgbClr val="000000"/>
              </a:buClr>
              <a:buSzPts val="2000"/>
              <a:buFont typeface="Arial"/>
              <a:buNone/>
            </a:pPr>
            <a:endParaRPr sz="2400">
              <a:solidFill>
                <a:srgbClr val="0070C0"/>
              </a:solidFill>
            </a:endParaRPr>
          </a:p>
          <a:p>
            <a:pPr marL="76200" lvl="0" indent="0" algn="l" rtl="0">
              <a:lnSpc>
                <a:spcPct val="100000"/>
              </a:lnSpc>
              <a:spcBef>
                <a:spcPts val="0"/>
              </a:spcBef>
              <a:spcAft>
                <a:spcPts val="0"/>
              </a:spcAft>
              <a:buClr>
                <a:srgbClr val="FFFFFF"/>
              </a:buClr>
              <a:buSzPts val="2400"/>
              <a:buNone/>
            </a:pPr>
            <a:r>
              <a:rPr lang="en-GB" sz="2400">
                <a:solidFill>
                  <a:srgbClr val="0070C0"/>
                </a:solidFill>
              </a:rPr>
              <a:t>We work as a team to make sure  all children are making progress. </a:t>
            </a:r>
            <a:endParaRPr sz="2200"/>
          </a:p>
          <a:p>
            <a:pPr marL="800100" lvl="0" indent="-215900" algn="l" rtl="0">
              <a:lnSpc>
                <a:spcPct val="100000"/>
              </a:lnSpc>
              <a:spcBef>
                <a:spcPts val="0"/>
              </a:spcBef>
              <a:spcAft>
                <a:spcPts val="0"/>
              </a:spcAft>
              <a:buClr>
                <a:srgbClr val="000000"/>
              </a:buClr>
              <a:buSzPts val="2000"/>
              <a:buFont typeface="Arial"/>
              <a:buNone/>
            </a:pPr>
            <a:endParaRPr sz="2400">
              <a:solidFill>
                <a:srgbClr val="0070C0"/>
              </a:solidFill>
            </a:endParaRPr>
          </a:p>
          <a:p>
            <a:pPr marL="76200" lvl="0" indent="0" algn="l" rtl="0">
              <a:lnSpc>
                <a:spcPct val="100000"/>
              </a:lnSpc>
              <a:spcBef>
                <a:spcPts val="0"/>
              </a:spcBef>
              <a:spcAft>
                <a:spcPts val="0"/>
              </a:spcAft>
              <a:buClr>
                <a:srgbClr val="FFFFFF"/>
              </a:buClr>
              <a:buSzPts val="2400"/>
              <a:buNone/>
            </a:pPr>
            <a:r>
              <a:rPr lang="en-GB" sz="2400">
                <a:solidFill>
                  <a:srgbClr val="0070C0"/>
                </a:solidFill>
              </a:rPr>
              <a:t>If you have any concerns about your child please talk to your class teacher or come and talk to Mrs Thorpe. </a:t>
            </a:r>
            <a:endParaRPr sz="2400">
              <a:solidFill>
                <a:srgbClr val="0070C0"/>
              </a:solidFill>
            </a:endParaRPr>
          </a:p>
          <a:p>
            <a:pPr marL="76200" lvl="0" indent="0" algn="l" rtl="0">
              <a:lnSpc>
                <a:spcPct val="100000"/>
              </a:lnSpc>
              <a:spcBef>
                <a:spcPts val="0"/>
              </a:spcBef>
              <a:spcAft>
                <a:spcPts val="0"/>
              </a:spcAft>
              <a:buClr>
                <a:srgbClr val="FFFFFF"/>
              </a:buClr>
              <a:buSzPts val="2400"/>
              <a:buNone/>
            </a:pPr>
            <a:r>
              <a:rPr lang="en-GB" sz="2400">
                <a:solidFill>
                  <a:srgbClr val="0070C0"/>
                </a:solidFill>
              </a:rPr>
              <a:t> </a:t>
            </a:r>
            <a:endParaRPr sz="2400">
              <a:solidFill>
                <a:srgbClr val="0070C0"/>
              </a:solidFill>
            </a:endParaRPr>
          </a:p>
          <a:p>
            <a:pPr marL="76200" lvl="0" indent="0" algn="l" rtl="0">
              <a:lnSpc>
                <a:spcPct val="100000"/>
              </a:lnSpc>
              <a:spcBef>
                <a:spcPts val="0"/>
              </a:spcBef>
              <a:spcAft>
                <a:spcPts val="0"/>
              </a:spcAft>
              <a:buClr>
                <a:srgbClr val="FFFFFF"/>
              </a:buClr>
              <a:buSzPts val="2400"/>
              <a:buNone/>
            </a:pPr>
            <a:r>
              <a:rPr lang="en-GB" sz="2400">
                <a:solidFill>
                  <a:srgbClr val="0070C0"/>
                </a:solidFill>
              </a:rPr>
              <a:t>Regular workshops and parent training sessions are very well attended by all our parents and cover a range of Early childhood development matters. </a:t>
            </a:r>
            <a:endParaRPr sz="2400">
              <a:solidFill>
                <a:srgbClr val="0070C0"/>
              </a:solidFill>
            </a:endParaRPr>
          </a:p>
        </p:txBody>
      </p:sp>
      <p:pic>
        <p:nvPicPr>
          <p:cNvPr id="309" name="Google Shape;309;p14"/>
          <p:cNvPicPr preferRelativeResize="0"/>
          <p:nvPr/>
        </p:nvPicPr>
        <p:blipFill rotWithShape="1">
          <a:blip r:embed="rId3">
            <a:alphaModFix/>
          </a:blip>
          <a:srcRect/>
          <a:stretch/>
        </p:blipFill>
        <p:spPr>
          <a:xfrm>
            <a:off x="7195086" y="723287"/>
            <a:ext cx="2078916" cy="1207113"/>
          </a:xfrm>
          <a:prstGeom prst="rect">
            <a:avLst/>
          </a:prstGeom>
          <a:noFill/>
          <a:ln>
            <a:noFill/>
          </a:ln>
        </p:spPr>
      </p:pic>
      <p:sp>
        <p:nvSpPr>
          <p:cNvPr id="310" name="Google Shape;310;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16</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677334" y="609600"/>
            <a:ext cx="8596668" cy="8502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Inter"/>
              <a:buNone/>
            </a:pPr>
            <a:r>
              <a:rPr lang="en-GB" b="1" dirty="0">
                <a:latin typeface="Inter"/>
                <a:ea typeface="Inter"/>
                <a:cs typeface="Inter"/>
                <a:sym typeface="Inter"/>
              </a:rPr>
              <a:t>Medical Needs </a:t>
            </a:r>
            <a:endParaRPr b="1" dirty="0">
              <a:latin typeface="Inter"/>
              <a:ea typeface="Inter"/>
              <a:cs typeface="Inter"/>
              <a:sym typeface="Inter"/>
            </a:endParaRPr>
          </a:p>
        </p:txBody>
      </p:sp>
      <p:sp>
        <p:nvSpPr>
          <p:cNvPr id="317" name="Google Shape;317;p15"/>
          <p:cNvSpPr txBox="1">
            <a:spLocks noGrp="1"/>
          </p:cNvSpPr>
          <p:nvPr>
            <p:ph type="body" idx="1"/>
          </p:nvPr>
        </p:nvSpPr>
        <p:spPr>
          <a:xfrm>
            <a:off x="677334" y="1919958"/>
            <a:ext cx="8596668" cy="45450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GB" sz="2100">
                <a:solidFill>
                  <a:srgbClr val="0070C0"/>
                </a:solidFill>
                <a:latin typeface="Inter"/>
                <a:ea typeface="Inter"/>
                <a:cs typeface="Inter"/>
                <a:sym typeface="Inter"/>
              </a:rPr>
              <a:t>Mrs Thorpe and Mrs De Sordi manage the medical needs of all children in the Infant School.</a:t>
            </a:r>
            <a:endParaRPr sz="1900"/>
          </a:p>
          <a:p>
            <a:pPr marL="0" lvl="0" indent="0" algn="l" rtl="0">
              <a:lnSpc>
                <a:spcPct val="100000"/>
              </a:lnSpc>
              <a:spcBef>
                <a:spcPts val="1000"/>
              </a:spcBef>
              <a:spcAft>
                <a:spcPts val="0"/>
              </a:spcAft>
              <a:buSzPts val="1600"/>
              <a:buNone/>
            </a:pPr>
            <a:endParaRPr sz="2100">
              <a:solidFill>
                <a:srgbClr val="0070C0"/>
              </a:solidFill>
              <a:latin typeface="Inter"/>
              <a:ea typeface="Inter"/>
              <a:cs typeface="Inter"/>
              <a:sym typeface="Inter"/>
            </a:endParaRPr>
          </a:p>
          <a:p>
            <a:pPr marL="0" lvl="0" indent="0" algn="l" rtl="0">
              <a:lnSpc>
                <a:spcPct val="100000"/>
              </a:lnSpc>
              <a:spcBef>
                <a:spcPts val="1000"/>
              </a:spcBef>
              <a:spcAft>
                <a:spcPts val="0"/>
              </a:spcAft>
              <a:buSzPts val="1600"/>
              <a:buNone/>
            </a:pPr>
            <a:r>
              <a:rPr lang="en-GB" sz="2100">
                <a:solidFill>
                  <a:srgbClr val="0070C0"/>
                </a:solidFill>
                <a:latin typeface="Inter"/>
                <a:ea typeface="Inter"/>
                <a:cs typeface="Inter"/>
                <a:sym typeface="Inter"/>
              </a:rPr>
              <a:t>We also have over </a:t>
            </a:r>
            <a:r>
              <a:rPr lang="en-GB" sz="2100" b="1">
                <a:solidFill>
                  <a:srgbClr val="FF0000"/>
                </a:solidFill>
                <a:latin typeface="Inter"/>
                <a:ea typeface="Inter"/>
                <a:cs typeface="Inter"/>
                <a:sym typeface="Inter"/>
              </a:rPr>
              <a:t>13 Paediatric First Aiders</a:t>
            </a:r>
            <a:r>
              <a:rPr lang="en-GB" sz="2100">
                <a:solidFill>
                  <a:srgbClr val="0070C0"/>
                </a:solidFill>
                <a:latin typeface="Inter"/>
                <a:ea typeface="Inter"/>
                <a:cs typeface="Inter"/>
                <a:sym typeface="Inter"/>
              </a:rPr>
              <a:t> in the school.</a:t>
            </a:r>
            <a:endParaRPr sz="1900"/>
          </a:p>
          <a:p>
            <a:pPr marL="0" lvl="0" indent="0" algn="l" rtl="0">
              <a:lnSpc>
                <a:spcPct val="100000"/>
              </a:lnSpc>
              <a:spcBef>
                <a:spcPts val="1000"/>
              </a:spcBef>
              <a:spcAft>
                <a:spcPts val="0"/>
              </a:spcAft>
              <a:buSzPts val="1600"/>
              <a:buNone/>
            </a:pPr>
            <a:endParaRPr sz="2100">
              <a:solidFill>
                <a:srgbClr val="0070C0"/>
              </a:solidFill>
              <a:latin typeface="Inter"/>
              <a:ea typeface="Inter"/>
              <a:cs typeface="Inter"/>
              <a:sym typeface="Inter"/>
            </a:endParaRPr>
          </a:p>
          <a:p>
            <a:pPr marL="0" lvl="0" indent="0" algn="l" rtl="0">
              <a:lnSpc>
                <a:spcPct val="100000"/>
              </a:lnSpc>
              <a:spcBef>
                <a:spcPts val="1000"/>
              </a:spcBef>
              <a:spcAft>
                <a:spcPts val="0"/>
              </a:spcAft>
              <a:buSzPts val="1600"/>
              <a:buNone/>
            </a:pPr>
            <a:r>
              <a:rPr lang="en-GB" sz="2100">
                <a:solidFill>
                  <a:srgbClr val="0070C0"/>
                </a:solidFill>
                <a:latin typeface="Inter"/>
                <a:ea typeface="Inter"/>
                <a:cs typeface="Inter"/>
                <a:sym typeface="Inter"/>
              </a:rPr>
              <a:t>If your child has medical needs or allergies we </a:t>
            </a:r>
            <a:r>
              <a:rPr lang="en-GB" sz="2100" b="1">
                <a:solidFill>
                  <a:srgbClr val="0070C0"/>
                </a:solidFill>
              </a:rPr>
              <a:t>must </a:t>
            </a:r>
            <a:r>
              <a:rPr lang="en-GB" sz="2100">
                <a:solidFill>
                  <a:srgbClr val="0070C0"/>
                </a:solidFill>
                <a:latin typeface="Inter"/>
                <a:ea typeface="Inter"/>
                <a:cs typeface="Inter"/>
                <a:sym typeface="Inter"/>
              </a:rPr>
              <a:t>be informed so we can support them fully in school</a:t>
            </a:r>
            <a:r>
              <a:rPr lang="en-GB" sz="2100">
                <a:solidFill>
                  <a:srgbClr val="0070C0"/>
                </a:solidFill>
              </a:rPr>
              <a:t>.</a:t>
            </a:r>
            <a:endParaRPr sz="1900"/>
          </a:p>
          <a:p>
            <a:pPr marL="0" lvl="0" indent="0" algn="l" rtl="0">
              <a:lnSpc>
                <a:spcPct val="100000"/>
              </a:lnSpc>
              <a:spcBef>
                <a:spcPts val="1000"/>
              </a:spcBef>
              <a:spcAft>
                <a:spcPts val="0"/>
              </a:spcAft>
              <a:buSzPts val="1600"/>
              <a:buNone/>
            </a:pPr>
            <a:endParaRPr sz="2100">
              <a:solidFill>
                <a:srgbClr val="0070C0"/>
              </a:solidFill>
              <a:latin typeface="Inter"/>
              <a:ea typeface="Inter"/>
              <a:cs typeface="Inter"/>
              <a:sym typeface="Inter"/>
            </a:endParaRPr>
          </a:p>
          <a:p>
            <a:pPr marL="0" lvl="0" indent="0" algn="l" rtl="0">
              <a:lnSpc>
                <a:spcPct val="100000"/>
              </a:lnSpc>
              <a:spcBef>
                <a:spcPts val="1000"/>
              </a:spcBef>
              <a:spcAft>
                <a:spcPts val="0"/>
              </a:spcAft>
              <a:buSzPts val="1600"/>
              <a:buNone/>
            </a:pPr>
            <a:r>
              <a:rPr lang="en-GB" sz="2100">
                <a:solidFill>
                  <a:srgbClr val="0070C0"/>
                </a:solidFill>
                <a:latin typeface="Inter"/>
                <a:ea typeface="Inter"/>
                <a:cs typeface="Inter"/>
                <a:sym typeface="Inter"/>
              </a:rPr>
              <a:t>We can administer medication for a long term condition though not antibiotics or other short term treatment.</a:t>
            </a:r>
            <a:endParaRPr sz="1900"/>
          </a:p>
          <a:p>
            <a:pPr marL="0" lvl="0" indent="0" algn="l" rtl="0">
              <a:lnSpc>
                <a:spcPct val="100000"/>
              </a:lnSpc>
              <a:spcBef>
                <a:spcPts val="1000"/>
              </a:spcBef>
              <a:spcAft>
                <a:spcPts val="0"/>
              </a:spcAft>
              <a:buSzPts val="1920"/>
              <a:buNone/>
            </a:pPr>
            <a:endParaRPr sz="2400">
              <a:solidFill>
                <a:srgbClr val="0070C0"/>
              </a:solidFill>
              <a:latin typeface="Inter"/>
              <a:ea typeface="Inter"/>
              <a:cs typeface="Inter"/>
              <a:sym typeface="Inter"/>
            </a:endParaRPr>
          </a:p>
        </p:txBody>
      </p:sp>
      <p:pic>
        <p:nvPicPr>
          <p:cNvPr id="318" name="Google Shape;318;p15"/>
          <p:cNvPicPr preferRelativeResize="0"/>
          <p:nvPr/>
        </p:nvPicPr>
        <p:blipFill rotWithShape="1">
          <a:blip r:embed="rId3">
            <a:alphaModFix/>
          </a:blip>
          <a:srcRect/>
          <a:stretch/>
        </p:blipFill>
        <p:spPr>
          <a:xfrm>
            <a:off x="7641892" y="356360"/>
            <a:ext cx="1103472" cy="1103472"/>
          </a:xfrm>
          <a:prstGeom prst="rect">
            <a:avLst/>
          </a:prstGeom>
          <a:noFill/>
          <a:ln>
            <a:noFill/>
          </a:ln>
        </p:spPr>
      </p:pic>
      <p:sp>
        <p:nvSpPr>
          <p:cNvPr id="319" name="Google Shape;319;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17</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6"/>
          <p:cNvSpPr txBox="1">
            <a:spLocks noGrp="1"/>
          </p:cNvSpPr>
          <p:nvPr>
            <p:ph type="title"/>
          </p:nvPr>
        </p:nvSpPr>
        <p:spPr>
          <a:xfrm>
            <a:off x="677334" y="609600"/>
            <a:ext cx="8596668" cy="786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000"/>
              <a:buFont typeface="Inter"/>
              <a:buNone/>
            </a:pPr>
            <a:r>
              <a:rPr lang="en-GB" sz="4000">
                <a:latin typeface="Inter"/>
                <a:ea typeface="Inter"/>
                <a:cs typeface="Inter"/>
                <a:sym typeface="Inter"/>
              </a:rPr>
              <a:t>How we communicate with you</a:t>
            </a:r>
            <a:endParaRPr sz="4000">
              <a:latin typeface="Inter"/>
              <a:ea typeface="Inter"/>
              <a:cs typeface="Inter"/>
              <a:sym typeface="Inter"/>
            </a:endParaRPr>
          </a:p>
        </p:txBody>
      </p:sp>
      <p:sp>
        <p:nvSpPr>
          <p:cNvPr id="326" name="Google Shape;326;p16"/>
          <p:cNvSpPr txBox="1">
            <a:spLocks noGrp="1"/>
          </p:cNvSpPr>
          <p:nvPr>
            <p:ph type="body" idx="1"/>
          </p:nvPr>
        </p:nvSpPr>
        <p:spPr>
          <a:xfrm>
            <a:off x="677334" y="1684421"/>
            <a:ext cx="8596668" cy="435694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None/>
            </a:pPr>
            <a:r>
              <a:rPr lang="en-GB" sz="2000">
                <a:solidFill>
                  <a:srgbClr val="0070C0"/>
                </a:solidFill>
                <a:latin typeface="Inter"/>
                <a:ea typeface="Inter"/>
                <a:cs typeface="Inter"/>
                <a:sym typeface="Inter"/>
              </a:rPr>
              <a:t>We send out communication via Tapestry, email , School Ping and via our website </a:t>
            </a:r>
            <a:endParaRPr/>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If you have a query, please speak to the teacher at the end of the day (once the children have been dismissed) or call the office and the staff will get back to you.   We aim to respond to most matters swiftly.  Never approach other parents if you have a problem with another child.</a:t>
            </a:r>
            <a:endParaRPr/>
          </a:p>
          <a:p>
            <a:pPr marL="0" lvl="0" indent="0" algn="l" rtl="0">
              <a:lnSpc>
                <a:spcPct val="100000"/>
              </a:lnSpc>
              <a:spcBef>
                <a:spcPts val="1000"/>
              </a:spcBef>
              <a:spcAft>
                <a:spcPts val="0"/>
              </a:spcAft>
              <a:buNone/>
            </a:pPr>
            <a:r>
              <a:rPr lang="en-GB" sz="2000" b="1">
                <a:solidFill>
                  <a:srgbClr val="0070C0"/>
                </a:solidFill>
                <a:latin typeface="Inter"/>
                <a:ea typeface="Inter"/>
                <a:cs typeface="Inter"/>
                <a:sym typeface="Inter"/>
              </a:rPr>
              <a:t>What is Tapestry ?</a:t>
            </a:r>
            <a:endParaRPr sz="2000" b="1">
              <a:solidFill>
                <a:srgbClr val="0070C0"/>
              </a:solidFill>
              <a:latin typeface="Inter"/>
              <a:ea typeface="Inter"/>
              <a:cs typeface="Inter"/>
              <a:sym typeface="Inter"/>
            </a:endParaRPr>
          </a:p>
          <a:p>
            <a:pPr marL="742950" lvl="1" indent="-304147" algn="l" rtl="0">
              <a:lnSpc>
                <a:spcPct val="100000"/>
              </a:lnSpc>
              <a:spcBef>
                <a:spcPts val="1000"/>
              </a:spcBef>
              <a:spcAft>
                <a:spcPts val="0"/>
              </a:spcAft>
              <a:buSzPts val="1730"/>
              <a:buFont typeface="Inter"/>
              <a:buChar char="❏"/>
            </a:pPr>
            <a:r>
              <a:rPr lang="en-GB" sz="2000">
                <a:solidFill>
                  <a:srgbClr val="0070C0"/>
                </a:solidFill>
                <a:latin typeface="Inter"/>
                <a:ea typeface="Inter"/>
                <a:cs typeface="Inter"/>
                <a:sym typeface="Inter"/>
              </a:rPr>
              <a:t>An online journal</a:t>
            </a:r>
            <a:endParaRPr/>
          </a:p>
          <a:p>
            <a:pPr marL="742950" lvl="1" indent="-304147" algn="l" rtl="0">
              <a:lnSpc>
                <a:spcPct val="100000"/>
              </a:lnSpc>
              <a:spcBef>
                <a:spcPts val="1000"/>
              </a:spcBef>
              <a:spcAft>
                <a:spcPts val="0"/>
              </a:spcAft>
              <a:buSzPts val="1730"/>
              <a:buFont typeface="Inter"/>
              <a:buChar char="❏"/>
            </a:pPr>
            <a:r>
              <a:rPr lang="en-GB" sz="2000">
                <a:solidFill>
                  <a:srgbClr val="0070C0"/>
                </a:solidFill>
                <a:latin typeface="Inter"/>
                <a:ea typeface="Inter"/>
                <a:cs typeface="Inter"/>
                <a:sym typeface="Inter"/>
              </a:rPr>
              <a:t>A reception overview about the learning the children have done is sent via Tapestry.</a:t>
            </a:r>
            <a:endParaRPr/>
          </a:p>
          <a:p>
            <a:pPr marL="742950" lvl="1" indent="-304147" algn="l" rtl="0">
              <a:lnSpc>
                <a:spcPct val="100000"/>
              </a:lnSpc>
              <a:spcBef>
                <a:spcPts val="1000"/>
              </a:spcBef>
              <a:spcAft>
                <a:spcPts val="0"/>
              </a:spcAft>
              <a:buSzPts val="1730"/>
              <a:buFont typeface="Inter"/>
              <a:buChar char="❏"/>
            </a:pPr>
            <a:r>
              <a:rPr lang="en-GB" sz="2000">
                <a:solidFill>
                  <a:srgbClr val="0070C0"/>
                </a:solidFill>
                <a:latin typeface="Inter"/>
                <a:ea typeface="Inter"/>
                <a:cs typeface="Inter"/>
                <a:sym typeface="Inter"/>
              </a:rPr>
              <a:t>Responding to homework</a:t>
            </a:r>
            <a:endParaRPr sz="2000">
              <a:solidFill>
                <a:srgbClr val="0070C0"/>
              </a:solidFill>
              <a:latin typeface="Inter"/>
              <a:ea typeface="Inter"/>
              <a:cs typeface="Inter"/>
              <a:sym typeface="Inter"/>
            </a:endParaRPr>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The school’s weekly newsletter often highlights news and upcoming dates of interest</a:t>
            </a:r>
            <a:endParaRPr/>
          </a:p>
        </p:txBody>
      </p:sp>
      <p:sp>
        <p:nvSpPr>
          <p:cNvPr id="327" name="Google Shape;327;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18</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a:spLocks noGrp="1"/>
          </p:cNvSpPr>
          <p:nvPr>
            <p:ph type="title"/>
          </p:nvPr>
        </p:nvSpPr>
        <p:spPr>
          <a:xfrm>
            <a:off x="677334" y="609601"/>
            <a:ext cx="8596668" cy="74996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dirty="0">
                <a:latin typeface="Inter" panose="020B0502030000000004" pitchFamily="34" charset="0"/>
                <a:ea typeface="Inter" panose="020B0502030000000004" pitchFamily="34" charset="0"/>
              </a:rPr>
              <a:t>Preparing the children for Reception </a:t>
            </a:r>
            <a:endParaRPr b="1" dirty="0">
              <a:latin typeface="Inter" panose="020B0502030000000004" pitchFamily="34" charset="0"/>
              <a:ea typeface="Inter" panose="020B0502030000000004" pitchFamily="34" charset="0"/>
            </a:endParaRPr>
          </a:p>
        </p:txBody>
      </p:sp>
      <p:sp>
        <p:nvSpPr>
          <p:cNvPr id="334" name="Google Shape;334;p17"/>
          <p:cNvSpPr txBox="1">
            <a:spLocks noGrp="1"/>
          </p:cNvSpPr>
          <p:nvPr>
            <p:ph type="body" idx="1"/>
          </p:nvPr>
        </p:nvSpPr>
        <p:spPr>
          <a:xfrm>
            <a:off x="805925" y="1652325"/>
            <a:ext cx="8813100" cy="4754100"/>
          </a:xfrm>
          <a:prstGeom prst="rect">
            <a:avLst/>
          </a:prstGeom>
          <a:noFill/>
          <a:ln>
            <a:noFill/>
          </a:ln>
        </p:spPr>
        <p:txBody>
          <a:bodyPr spcFirstLastPara="1" wrap="square" lIns="91425" tIns="45700" rIns="91425" bIns="45700" anchor="t" anchorCtr="0">
            <a:normAutofit fontScale="92500" lnSpcReduction="20000"/>
          </a:bodyPr>
          <a:lstStyle/>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We have made contact with many nursery providers</a:t>
            </a: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Transition books (paper copies) in place for some children and e-transition books made available on the school website for each class.</a:t>
            </a: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School visit in July and September</a:t>
            </a: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Complete the ‘All About Me’ booklet</a:t>
            </a: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Please share any ’End of Year’ reports with your new teacher</a:t>
            </a: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‘Meet the Teacher’ meeting in September </a:t>
            </a:r>
            <a:endParaRPr sz="2800">
              <a:solidFill>
                <a:srgbClr val="0070C0"/>
              </a:solidFill>
              <a:latin typeface="Inter"/>
              <a:ea typeface="Inter"/>
              <a:cs typeface="Inter"/>
              <a:sym typeface="Inter"/>
            </a:endParaRPr>
          </a:p>
        </p:txBody>
      </p:sp>
      <p:sp>
        <p:nvSpPr>
          <p:cNvPr id="335" name="Google Shape;335;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19</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body" idx="1"/>
          </p:nvPr>
        </p:nvSpPr>
        <p:spPr>
          <a:xfrm>
            <a:off x="677334" y="655321"/>
            <a:ext cx="8596668" cy="538604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ct val="80000"/>
              <a:buNone/>
            </a:pPr>
            <a:r>
              <a:rPr lang="en-GB" sz="4400" b="1">
                <a:solidFill>
                  <a:srgbClr val="0070C0"/>
                </a:solidFill>
              </a:rPr>
              <a:t>Our purpose this evening </a:t>
            </a:r>
            <a:endParaRPr b="1"/>
          </a:p>
          <a:p>
            <a:pPr marL="0" lvl="0" indent="0" algn="l" rtl="0">
              <a:lnSpc>
                <a:spcPct val="100000"/>
              </a:lnSpc>
              <a:spcBef>
                <a:spcPts val="1000"/>
              </a:spcBef>
              <a:spcAft>
                <a:spcPts val="0"/>
              </a:spcAft>
              <a:buSzPct val="80000"/>
              <a:buNone/>
            </a:pPr>
            <a:endParaRPr sz="2000">
              <a:solidFill>
                <a:srgbClr val="0070C0"/>
              </a:solidFill>
              <a:latin typeface="Inter"/>
              <a:ea typeface="Inter"/>
              <a:cs typeface="Inter"/>
              <a:sym typeface="Inte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introduce you to our federation of schools</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introduce you to key staff in our Infant school and Federation </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share our curriculum intent and aims for the Early Years </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give you a sense of a typical day in Reception </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explain how we communicate and work in partnership with you </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explain our settling-in processes and give you some key dates </a:t>
            </a:r>
            <a:endParaRPr/>
          </a:p>
          <a:p>
            <a:pPr marL="342900" lvl="0" indent="-251459" algn="l" rtl="0">
              <a:lnSpc>
                <a:spcPct val="115000"/>
              </a:lnSpc>
              <a:spcBef>
                <a:spcPts val="1000"/>
              </a:spcBef>
              <a:spcAft>
                <a:spcPts val="0"/>
              </a:spcAft>
              <a:buSzPct val="79999"/>
              <a:buNone/>
            </a:pPr>
            <a:endParaRPr/>
          </a:p>
        </p:txBody>
      </p:sp>
      <p:sp>
        <p:nvSpPr>
          <p:cNvPr id="165" name="Google Shape;165;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title"/>
          </p:nvPr>
        </p:nvSpPr>
        <p:spPr>
          <a:xfrm>
            <a:off x="602947" y="470298"/>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Inter"/>
              <a:buNone/>
            </a:pPr>
            <a:r>
              <a:rPr lang="en-GB" b="1">
                <a:latin typeface="Inter"/>
                <a:ea typeface="Inter"/>
                <a:cs typeface="Inter"/>
                <a:sym typeface="Inter"/>
              </a:rPr>
              <a:t>Developing independence ready for school. </a:t>
            </a:r>
            <a:endParaRPr b="1">
              <a:latin typeface="Inter"/>
              <a:ea typeface="Inter"/>
              <a:cs typeface="Inter"/>
              <a:sym typeface="Inter"/>
            </a:endParaRPr>
          </a:p>
        </p:txBody>
      </p:sp>
      <p:pic>
        <p:nvPicPr>
          <p:cNvPr id="342" name="Google Shape;342;p18"/>
          <p:cNvPicPr preferRelativeResize="0">
            <a:picLocks noGrp="1"/>
          </p:cNvPicPr>
          <p:nvPr>
            <p:ph type="body" idx="1"/>
          </p:nvPr>
        </p:nvPicPr>
        <p:blipFill rotWithShape="1">
          <a:blip r:embed="rId3">
            <a:alphaModFix/>
          </a:blip>
          <a:srcRect/>
          <a:stretch/>
        </p:blipFill>
        <p:spPr>
          <a:xfrm>
            <a:off x="802569" y="2169759"/>
            <a:ext cx="1055213" cy="1237874"/>
          </a:xfrm>
          <a:prstGeom prst="rect">
            <a:avLst/>
          </a:prstGeom>
          <a:noFill/>
          <a:ln>
            <a:noFill/>
          </a:ln>
        </p:spPr>
      </p:pic>
      <p:pic>
        <p:nvPicPr>
          <p:cNvPr id="343" name="Google Shape;343;p18"/>
          <p:cNvPicPr preferRelativeResize="0"/>
          <p:nvPr/>
        </p:nvPicPr>
        <p:blipFill rotWithShape="1">
          <a:blip r:embed="rId4">
            <a:alphaModFix/>
          </a:blip>
          <a:srcRect/>
          <a:stretch/>
        </p:blipFill>
        <p:spPr>
          <a:xfrm>
            <a:off x="2584633" y="2176454"/>
            <a:ext cx="804742" cy="1085182"/>
          </a:xfrm>
          <a:prstGeom prst="rect">
            <a:avLst/>
          </a:prstGeom>
          <a:noFill/>
          <a:ln>
            <a:noFill/>
          </a:ln>
        </p:spPr>
      </p:pic>
      <p:pic>
        <p:nvPicPr>
          <p:cNvPr id="344" name="Google Shape;344;p18"/>
          <p:cNvPicPr preferRelativeResize="0"/>
          <p:nvPr/>
        </p:nvPicPr>
        <p:blipFill rotWithShape="1">
          <a:blip r:embed="rId5">
            <a:alphaModFix/>
          </a:blip>
          <a:srcRect/>
          <a:stretch/>
        </p:blipFill>
        <p:spPr>
          <a:xfrm>
            <a:off x="4269935" y="2176454"/>
            <a:ext cx="1023960" cy="1174929"/>
          </a:xfrm>
          <a:prstGeom prst="rect">
            <a:avLst/>
          </a:prstGeom>
          <a:noFill/>
          <a:ln>
            <a:noFill/>
          </a:ln>
        </p:spPr>
      </p:pic>
      <p:pic>
        <p:nvPicPr>
          <p:cNvPr id="345" name="Google Shape;345;p18"/>
          <p:cNvPicPr preferRelativeResize="0"/>
          <p:nvPr/>
        </p:nvPicPr>
        <p:blipFill rotWithShape="1">
          <a:blip r:embed="rId6">
            <a:alphaModFix/>
          </a:blip>
          <a:srcRect/>
          <a:stretch/>
        </p:blipFill>
        <p:spPr>
          <a:xfrm>
            <a:off x="5989855" y="2243056"/>
            <a:ext cx="957155" cy="1091279"/>
          </a:xfrm>
          <a:prstGeom prst="rect">
            <a:avLst/>
          </a:prstGeom>
          <a:noFill/>
          <a:ln>
            <a:noFill/>
          </a:ln>
        </p:spPr>
      </p:pic>
      <p:pic>
        <p:nvPicPr>
          <p:cNvPr id="346" name="Google Shape;346;p18"/>
          <p:cNvPicPr preferRelativeResize="0"/>
          <p:nvPr/>
        </p:nvPicPr>
        <p:blipFill rotWithShape="1">
          <a:blip r:embed="rId7">
            <a:alphaModFix/>
          </a:blip>
          <a:srcRect/>
          <a:stretch/>
        </p:blipFill>
        <p:spPr>
          <a:xfrm>
            <a:off x="7957152" y="2161445"/>
            <a:ext cx="1316850" cy="1085182"/>
          </a:xfrm>
          <a:prstGeom prst="rect">
            <a:avLst/>
          </a:prstGeom>
          <a:noFill/>
          <a:ln>
            <a:noFill/>
          </a:ln>
        </p:spPr>
      </p:pic>
      <p:sp>
        <p:nvSpPr>
          <p:cNvPr id="347" name="Google Shape;347;p18"/>
          <p:cNvSpPr txBox="1"/>
          <p:nvPr/>
        </p:nvSpPr>
        <p:spPr>
          <a:xfrm>
            <a:off x="602947" y="3646992"/>
            <a:ext cx="9230863" cy="28623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go to the toilet by themselves?</a:t>
            </a:r>
            <a:endParaRPr sz="2000" b="0" i="0" u="none" strike="noStrike" cap="none">
              <a:solidFill>
                <a:srgbClr val="0070C0"/>
              </a:solidFill>
              <a:latin typeface="Inter"/>
              <a:ea typeface="Inter"/>
              <a:cs typeface="Inter"/>
              <a:sym typeface="Inter"/>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wash and dry their own hands and know when to?</a:t>
            </a:r>
            <a:endParaRPr sz="2000" b="0" i="0" u="none" strike="noStrike" cap="none">
              <a:solidFill>
                <a:srgbClr val="0070C0"/>
              </a:solidFill>
              <a:latin typeface="Inter"/>
              <a:ea typeface="Inter"/>
              <a:cs typeface="Inter"/>
              <a:sym typeface="Inter"/>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blow their nose and throw away the tissue?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eat independently with cutlery/ utensils?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recognise and write their first name and recognise their own name on their uniform?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ask for help?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Are they used to helping with small jobs at home/ nursery?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count out objects and recognise numbers to 10</a:t>
            </a:r>
            <a:endParaRPr sz="2000" b="0" i="0" u="none" strike="noStrike" cap="none">
              <a:solidFill>
                <a:srgbClr val="0070C0"/>
              </a:solidFill>
              <a:latin typeface="Inter"/>
              <a:ea typeface="Inter"/>
              <a:cs typeface="Inter"/>
              <a:sym typeface="Inter"/>
            </a:endParaRPr>
          </a:p>
        </p:txBody>
      </p:sp>
      <p:sp>
        <p:nvSpPr>
          <p:cNvPr id="348" name="Google Shape;348;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20</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9"/>
          <p:cNvSpPr txBox="1">
            <a:spLocks noGrp="1"/>
          </p:cNvSpPr>
          <p:nvPr>
            <p:ph type="title"/>
          </p:nvPr>
        </p:nvSpPr>
        <p:spPr>
          <a:xfrm>
            <a:off x="677334" y="609600"/>
            <a:ext cx="8596668" cy="75397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Inter"/>
              <a:buNone/>
            </a:pPr>
            <a:r>
              <a:rPr lang="en-GB" b="1">
                <a:latin typeface="Inter"/>
                <a:ea typeface="Inter"/>
                <a:cs typeface="Inter"/>
                <a:sym typeface="Inter"/>
              </a:rPr>
              <a:t>Uniform </a:t>
            </a:r>
            <a:endParaRPr b="1">
              <a:latin typeface="Inter"/>
              <a:ea typeface="Inter"/>
              <a:cs typeface="Inter"/>
              <a:sym typeface="Inter"/>
            </a:endParaRPr>
          </a:p>
        </p:txBody>
      </p:sp>
      <p:sp>
        <p:nvSpPr>
          <p:cNvPr id="355" name="Google Shape;355;p19"/>
          <p:cNvSpPr txBox="1">
            <a:spLocks noGrp="1"/>
          </p:cNvSpPr>
          <p:nvPr>
            <p:ph type="body" idx="1"/>
          </p:nvPr>
        </p:nvSpPr>
        <p:spPr>
          <a:xfrm>
            <a:off x="677325" y="1363575"/>
            <a:ext cx="8750700" cy="508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2000" b="1">
                <a:solidFill>
                  <a:srgbClr val="0070C0"/>
                </a:solidFill>
              </a:rPr>
              <a:t>Moss Hall Schools Federation has a simple, affordable uniform with a single logo that unifies the 2 schools </a:t>
            </a:r>
            <a:endParaRPr b="1"/>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Reception children wear a named polo shirt and logo jumper and  plain dark grey/ navy leggings / jogging trousers</a:t>
            </a:r>
            <a:endParaRPr/>
          </a:p>
          <a:p>
            <a:pPr marL="0" lvl="0" indent="0" algn="l" rtl="0">
              <a:lnSpc>
                <a:spcPct val="100000"/>
              </a:lnSpc>
              <a:spcBef>
                <a:spcPts val="1000"/>
              </a:spcBef>
              <a:spcAft>
                <a:spcPts val="0"/>
              </a:spcAft>
              <a:buNone/>
            </a:pPr>
            <a:r>
              <a:rPr lang="en-GB" sz="2000" b="1">
                <a:solidFill>
                  <a:srgbClr val="0070C0"/>
                </a:solidFill>
              </a:rPr>
              <a:t>Shoes must be Velcro fastening </a:t>
            </a:r>
            <a:endParaRPr b="1"/>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All items must be named, including “spare” items the team ask you to provide.</a:t>
            </a:r>
            <a:endParaRPr/>
          </a:p>
          <a:p>
            <a:pPr marL="0" lvl="0" indent="0" algn="l" rtl="0">
              <a:lnSpc>
                <a:spcPct val="100000"/>
              </a:lnSpc>
              <a:spcBef>
                <a:spcPts val="1000"/>
              </a:spcBef>
              <a:spcAft>
                <a:spcPts val="0"/>
              </a:spcAft>
              <a:buNone/>
            </a:pPr>
            <a:r>
              <a:rPr lang="en-GB" sz="2000" b="1">
                <a:solidFill>
                  <a:srgbClr val="0070C0"/>
                </a:solidFill>
                <a:latin typeface="Inter"/>
                <a:ea typeface="Inter"/>
                <a:cs typeface="Inter"/>
                <a:sym typeface="Inter"/>
              </a:rPr>
              <a:t>These items are selected as they encourage independence and enable staff to focus on developing the whole child rather than supporting dressing and undressing.  Children should not wear pinafores, skirts, tights UNTIL they can independently dress/ undress quickly</a:t>
            </a:r>
            <a:endParaRPr/>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All children are asked to bring in a pair of wellington boots (named) to wear outside in the garden.</a:t>
            </a:r>
            <a:endParaRPr sz="2000">
              <a:solidFill>
                <a:srgbClr val="0070C0"/>
              </a:solidFill>
              <a:latin typeface="Inter"/>
              <a:ea typeface="Inter"/>
              <a:cs typeface="Inter"/>
              <a:sym typeface="Inter"/>
            </a:endParaRPr>
          </a:p>
        </p:txBody>
      </p:sp>
      <p:pic>
        <p:nvPicPr>
          <p:cNvPr id="356" name="Google Shape;356;p19"/>
          <p:cNvPicPr preferRelativeResize="0"/>
          <p:nvPr/>
        </p:nvPicPr>
        <p:blipFill rotWithShape="1">
          <a:blip r:embed="rId3">
            <a:alphaModFix/>
          </a:blip>
          <a:srcRect/>
          <a:stretch/>
        </p:blipFill>
        <p:spPr>
          <a:xfrm>
            <a:off x="7929562" y="239630"/>
            <a:ext cx="1123949" cy="1123949"/>
          </a:xfrm>
          <a:prstGeom prst="rect">
            <a:avLst/>
          </a:prstGeom>
          <a:noFill/>
          <a:ln>
            <a:noFill/>
          </a:ln>
        </p:spPr>
      </p:pic>
      <p:sp>
        <p:nvSpPr>
          <p:cNvPr id="357" name="Google Shape;35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21</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677196" y="609650"/>
            <a:ext cx="8596800" cy="1051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en-GB" b="1">
                <a:latin typeface="Inter"/>
                <a:ea typeface="Inter"/>
                <a:cs typeface="Inter"/>
                <a:sym typeface="Inter"/>
              </a:rPr>
              <a:t>Moss Hall Schools Association (MHSA) </a:t>
            </a:r>
            <a:r>
              <a:rPr lang="en-GB">
                <a:latin typeface="Inter"/>
                <a:ea typeface="Inter"/>
                <a:cs typeface="Inter"/>
                <a:sym typeface="Inter"/>
              </a:rPr>
              <a:t> </a:t>
            </a:r>
            <a:endParaRPr>
              <a:latin typeface="Inter"/>
              <a:ea typeface="Inter"/>
              <a:cs typeface="Inter"/>
              <a:sym typeface="Inter"/>
            </a:endParaRPr>
          </a:p>
        </p:txBody>
      </p:sp>
      <p:sp>
        <p:nvSpPr>
          <p:cNvPr id="363" name="Google Shape;363;p20"/>
          <p:cNvSpPr txBox="1">
            <a:spLocks noGrp="1"/>
          </p:cNvSpPr>
          <p:nvPr>
            <p:ph type="body" idx="1"/>
          </p:nvPr>
        </p:nvSpPr>
        <p:spPr>
          <a:xfrm>
            <a:off x="770100" y="1661150"/>
            <a:ext cx="6754800" cy="4380300"/>
          </a:xfrm>
          <a:prstGeom prst="rect">
            <a:avLst/>
          </a:prstGeom>
          <a:noFill/>
          <a:ln>
            <a:noFill/>
          </a:ln>
        </p:spPr>
        <p:txBody>
          <a:bodyPr spcFirstLastPara="1" wrap="square" lIns="91425" tIns="45700" rIns="91425" bIns="45700" anchor="t" anchorCtr="0">
            <a:normAutofit fontScale="85000" lnSpcReduction="10000"/>
          </a:bodyPr>
          <a:lstStyle/>
          <a:p>
            <a:pPr marL="342900" lvl="0" indent="-292608" algn="l" rtl="0">
              <a:lnSpc>
                <a:spcPct val="100000"/>
              </a:lnSpc>
              <a:spcBef>
                <a:spcPts val="0"/>
              </a:spcBef>
              <a:spcAft>
                <a:spcPts val="0"/>
              </a:spcAft>
              <a:buSzPct val="80000"/>
              <a:buChar char="►"/>
            </a:pPr>
            <a:r>
              <a:rPr lang="en-GB" sz="4400">
                <a:solidFill>
                  <a:srgbClr val="0070C0"/>
                </a:solidFill>
              </a:rPr>
              <a:t>Who we are</a:t>
            </a:r>
            <a:endParaRPr/>
          </a:p>
          <a:p>
            <a:pPr marL="342900" lvl="0" indent="-292608" algn="l" rtl="0">
              <a:lnSpc>
                <a:spcPct val="100000"/>
              </a:lnSpc>
              <a:spcBef>
                <a:spcPts val="1000"/>
              </a:spcBef>
              <a:spcAft>
                <a:spcPts val="0"/>
              </a:spcAft>
              <a:buSzPct val="80000"/>
              <a:buChar char="►"/>
            </a:pPr>
            <a:r>
              <a:rPr lang="en-GB" sz="4400">
                <a:solidFill>
                  <a:srgbClr val="0070C0"/>
                </a:solidFill>
              </a:rPr>
              <a:t>What we do </a:t>
            </a:r>
            <a:endParaRPr/>
          </a:p>
          <a:p>
            <a:pPr marL="342900" lvl="0" indent="-292608" algn="l" rtl="0">
              <a:lnSpc>
                <a:spcPct val="100000"/>
              </a:lnSpc>
              <a:spcBef>
                <a:spcPts val="1000"/>
              </a:spcBef>
              <a:spcAft>
                <a:spcPts val="0"/>
              </a:spcAft>
              <a:buSzPct val="80000"/>
              <a:buChar char="►"/>
            </a:pPr>
            <a:r>
              <a:rPr lang="en-GB" sz="4400">
                <a:solidFill>
                  <a:srgbClr val="0070C0"/>
                </a:solidFill>
              </a:rPr>
              <a:t>Parent reps</a:t>
            </a:r>
            <a:endParaRPr/>
          </a:p>
          <a:p>
            <a:pPr marL="342900" lvl="0" indent="-292608" algn="l" rtl="0">
              <a:lnSpc>
                <a:spcPct val="100000"/>
              </a:lnSpc>
              <a:spcBef>
                <a:spcPts val="1000"/>
              </a:spcBef>
              <a:spcAft>
                <a:spcPts val="0"/>
              </a:spcAft>
              <a:buSzPct val="80000"/>
              <a:buChar char="►"/>
            </a:pPr>
            <a:r>
              <a:rPr lang="en-GB" sz="4400">
                <a:solidFill>
                  <a:srgbClr val="0070C0"/>
                </a:solidFill>
              </a:rPr>
              <a:t>How to get involved</a:t>
            </a:r>
            <a:endParaRPr sz="4400">
              <a:solidFill>
                <a:srgbClr val="0070C0"/>
              </a:solidFill>
            </a:endParaRPr>
          </a:p>
          <a:p>
            <a:pPr marL="342900" lvl="0" indent="-292608" algn="l" rtl="0">
              <a:lnSpc>
                <a:spcPct val="100000"/>
              </a:lnSpc>
              <a:spcBef>
                <a:spcPts val="1000"/>
              </a:spcBef>
              <a:spcAft>
                <a:spcPts val="0"/>
              </a:spcAft>
              <a:buSzPct val="80000"/>
              <a:buChar char="►"/>
            </a:pPr>
            <a:r>
              <a:rPr lang="en-GB" sz="4400" u="sng">
                <a:solidFill>
                  <a:schemeClr val="hlink"/>
                </a:solidFill>
                <a:hlinkClick r:id="rId3"/>
              </a:rPr>
              <a:t>https://www.mhsa.charity/</a:t>
            </a:r>
            <a:endParaRPr sz="4400">
              <a:solidFill>
                <a:srgbClr val="0070C0"/>
              </a:solidFill>
            </a:endParaRPr>
          </a:p>
          <a:p>
            <a:pPr marL="342900" lvl="0" indent="-335915" algn="l" rtl="0">
              <a:lnSpc>
                <a:spcPct val="100000"/>
              </a:lnSpc>
              <a:spcBef>
                <a:spcPts val="1000"/>
              </a:spcBef>
              <a:spcAft>
                <a:spcPts val="0"/>
              </a:spcAft>
              <a:buClr>
                <a:srgbClr val="0070C0"/>
              </a:buClr>
              <a:buSzPct val="100000"/>
              <a:buChar char="►"/>
            </a:pPr>
            <a:r>
              <a:rPr lang="en-GB" sz="4400">
                <a:solidFill>
                  <a:srgbClr val="0070C0"/>
                </a:solidFill>
              </a:rPr>
              <a:t>Join us at the Summer Fair: Sunday June 26th 12-4pm </a:t>
            </a:r>
            <a:endParaRPr sz="4400">
              <a:solidFill>
                <a:srgbClr val="0070C0"/>
              </a:solidFill>
            </a:endParaRPr>
          </a:p>
        </p:txBody>
      </p:sp>
      <p:sp>
        <p:nvSpPr>
          <p:cNvPr id="364" name="Google Shape;36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22</a:t>
            </a:fld>
            <a:endParaRPr sz="900" b="0" i="0" u="none" strike="noStrike" cap="none">
              <a:solidFill>
                <a:srgbClr val="0070C0"/>
              </a:solidFill>
              <a:latin typeface="Trebuchet MS"/>
              <a:ea typeface="Trebuchet MS"/>
              <a:cs typeface="Trebuchet MS"/>
              <a:sym typeface="Trebuchet MS"/>
            </a:endParaRPr>
          </a:p>
        </p:txBody>
      </p:sp>
      <p:pic>
        <p:nvPicPr>
          <p:cNvPr id="365" name="Google Shape;365;p20"/>
          <p:cNvPicPr preferRelativeResize="0"/>
          <p:nvPr/>
        </p:nvPicPr>
        <p:blipFill rotWithShape="1">
          <a:blip r:embed="rId4">
            <a:alphaModFix/>
          </a:blip>
          <a:srcRect/>
          <a:stretch/>
        </p:blipFill>
        <p:spPr>
          <a:xfrm rot="809574">
            <a:off x="8259102" y="601187"/>
            <a:ext cx="2613199" cy="565562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332c26f41e_1_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endParaRPr/>
          </a:p>
        </p:txBody>
      </p:sp>
      <p:sp>
        <p:nvSpPr>
          <p:cNvPr id="372" name="Google Shape;372;g1332c26f41e_1_0"/>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440"/>
              <a:buNone/>
            </a:pPr>
            <a:endParaRPr/>
          </a:p>
        </p:txBody>
      </p:sp>
      <p:sp>
        <p:nvSpPr>
          <p:cNvPr id="373" name="Google Shape;373;g1332c26f41e_1_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70C0"/>
              </a:buClr>
              <a:buSzPts val="900"/>
              <a:buFont typeface="Trebuchet MS"/>
              <a:buNone/>
            </a:pPr>
            <a:fld id="{00000000-1234-1234-1234-123412341234}" type="slidenum">
              <a:rPr lang="en-GB"/>
              <a:t>23</a:t>
            </a:fld>
            <a:endParaRPr/>
          </a:p>
        </p:txBody>
      </p:sp>
      <p:pic>
        <p:nvPicPr>
          <p:cNvPr id="374" name="Google Shape;374;g1332c26f41e_1_0"/>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1"/>
          <p:cNvSpPr txBox="1">
            <a:spLocks noGrp="1"/>
          </p:cNvSpPr>
          <p:nvPr>
            <p:ph type="title"/>
          </p:nvPr>
        </p:nvSpPr>
        <p:spPr>
          <a:xfrm>
            <a:off x="677334" y="609599"/>
            <a:ext cx="8596668" cy="12589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400"/>
              <a:buFont typeface="Trebuchet MS"/>
              <a:buNone/>
            </a:pPr>
            <a:r>
              <a:rPr lang="en-GB" sz="4400" b="1">
                <a:latin typeface="Inter"/>
                <a:ea typeface="Inter"/>
                <a:cs typeface="Inter"/>
                <a:sym typeface="Inter"/>
              </a:rPr>
              <a:t>Moss Hall Schools Association</a:t>
            </a:r>
            <a:br>
              <a:rPr lang="en-GB" sz="4400" b="1">
                <a:latin typeface="Inter"/>
                <a:ea typeface="Inter"/>
                <a:cs typeface="Inter"/>
                <a:sym typeface="Inter"/>
              </a:rPr>
            </a:br>
            <a:r>
              <a:rPr lang="en-GB" sz="4400" b="1">
                <a:latin typeface="Inter"/>
                <a:ea typeface="Inter"/>
                <a:cs typeface="Inter"/>
                <a:sym typeface="Inter"/>
              </a:rPr>
              <a:t>Date for your diary</a:t>
            </a:r>
            <a:endParaRPr sz="4400" b="1">
              <a:latin typeface="Inter"/>
              <a:ea typeface="Inter"/>
              <a:cs typeface="Inter"/>
              <a:sym typeface="Inter"/>
            </a:endParaRPr>
          </a:p>
        </p:txBody>
      </p:sp>
      <p:sp>
        <p:nvSpPr>
          <p:cNvPr id="381" name="Google Shape;381;p2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ct val="86486"/>
              <a:buNone/>
            </a:pPr>
            <a:endParaRPr sz="4400">
              <a:solidFill>
                <a:srgbClr val="0070C0"/>
              </a:solidFill>
            </a:endParaRPr>
          </a:p>
          <a:p>
            <a:pPr marL="0" lvl="0" indent="0" algn="l" rtl="0">
              <a:lnSpc>
                <a:spcPct val="100000"/>
              </a:lnSpc>
              <a:spcBef>
                <a:spcPts val="1000"/>
              </a:spcBef>
              <a:spcAft>
                <a:spcPts val="0"/>
              </a:spcAft>
              <a:buSzPct val="86486"/>
              <a:buNone/>
            </a:pPr>
            <a:r>
              <a:rPr lang="en-GB" sz="4400">
                <a:solidFill>
                  <a:srgbClr val="0070C0"/>
                </a:solidFill>
              </a:rPr>
              <a:t>Friday 14</a:t>
            </a:r>
            <a:r>
              <a:rPr lang="en-GB" sz="4400" baseline="30000">
                <a:solidFill>
                  <a:srgbClr val="0070C0"/>
                </a:solidFill>
              </a:rPr>
              <a:t>th</a:t>
            </a:r>
            <a:r>
              <a:rPr lang="en-GB" sz="4400">
                <a:solidFill>
                  <a:srgbClr val="0070C0"/>
                </a:solidFill>
              </a:rPr>
              <a:t>October 2022</a:t>
            </a:r>
            <a:endParaRPr/>
          </a:p>
          <a:p>
            <a:pPr marL="0" lvl="0" indent="0" algn="l" rtl="0">
              <a:lnSpc>
                <a:spcPct val="100000"/>
              </a:lnSpc>
              <a:spcBef>
                <a:spcPts val="1000"/>
              </a:spcBef>
              <a:spcAft>
                <a:spcPts val="0"/>
              </a:spcAft>
              <a:buSzPct val="86486"/>
              <a:buNone/>
            </a:pPr>
            <a:r>
              <a:rPr lang="en-GB" sz="4400">
                <a:solidFill>
                  <a:srgbClr val="0070C0"/>
                </a:solidFill>
              </a:rPr>
              <a:t>Come and meet other Reception parents and the MHSA in the Garden at 3.15pm </a:t>
            </a:r>
            <a:endParaRPr/>
          </a:p>
          <a:p>
            <a:pPr marL="0" lvl="0" indent="0" algn="l" rtl="0">
              <a:lnSpc>
                <a:spcPct val="100000"/>
              </a:lnSpc>
              <a:spcBef>
                <a:spcPts val="1000"/>
              </a:spcBef>
              <a:spcAft>
                <a:spcPts val="0"/>
              </a:spcAft>
              <a:buSzPct val="86486"/>
              <a:buNone/>
            </a:pPr>
            <a:endParaRPr sz="3600" i="1">
              <a:solidFill>
                <a:srgbClr val="0070C0"/>
              </a:solidFill>
            </a:endParaRPr>
          </a:p>
          <a:p>
            <a:pPr marL="0" lvl="0" indent="0" algn="l" rtl="0">
              <a:lnSpc>
                <a:spcPct val="100000"/>
              </a:lnSpc>
              <a:spcBef>
                <a:spcPts val="1000"/>
              </a:spcBef>
              <a:spcAft>
                <a:spcPts val="0"/>
              </a:spcAft>
              <a:buSzPct val="86486"/>
              <a:buNone/>
            </a:pPr>
            <a:r>
              <a:rPr lang="en-GB" sz="3600" i="1">
                <a:solidFill>
                  <a:srgbClr val="0070C0"/>
                </a:solidFill>
              </a:rPr>
              <a:t>Light refreshments and drinks served </a:t>
            </a:r>
            <a:endParaRPr sz="3600" i="1">
              <a:solidFill>
                <a:srgbClr val="0070C0"/>
              </a:solidFill>
            </a:endParaRPr>
          </a:p>
        </p:txBody>
      </p:sp>
      <p:sp>
        <p:nvSpPr>
          <p:cNvPr id="382" name="Google Shape;382;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24</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2"/>
          <p:cNvSpPr txBox="1">
            <a:spLocks noGrp="1"/>
          </p:cNvSpPr>
          <p:nvPr>
            <p:ph type="title"/>
          </p:nvPr>
        </p:nvSpPr>
        <p:spPr>
          <a:xfrm>
            <a:off x="677334" y="609600"/>
            <a:ext cx="8596668" cy="93044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000"/>
              <a:buFont typeface="Inter"/>
              <a:buNone/>
            </a:pPr>
            <a:r>
              <a:rPr lang="en-GB" sz="4000" b="1">
                <a:latin typeface="Inter"/>
                <a:ea typeface="Inter"/>
                <a:cs typeface="Inter"/>
                <a:sym typeface="Inter"/>
              </a:rPr>
              <a:t>What happens next?</a:t>
            </a:r>
            <a:endParaRPr sz="4000" b="1">
              <a:latin typeface="Inter"/>
              <a:ea typeface="Inter"/>
              <a:cs typeface="Inter"/>
              <a:sym typeface="Inter"/>
            </a:endParaRPr>
          </a:p>
        </p:txBody>
      </p:sp>
      <p:sp>
        <p:nvSpPr>
          <p:cNvPr id="389" name="Google Shape;389;p22"/>
          <p:cNvSpPr txBox="1">
            <a:spLocks noGrp="1"/>
          </p:cNvSpPr>
          <p:nvPr>
            <p:ph type="body" idx="1"/>
          </p:nvPr>
        </p:nvSpPr>
        <p:spPr>
          <a:xfrm>
            <a:off x="677325" y="1540048"/>
            <a:ext cx="8596800" cy="4501200"/>
          </a:xfrm>
          <a:prstGeom prst="rect">
            <a:avLst/>
          </a:prstGeom>
          <a:noFill/>
          <a:ln>
            <a:noFill/>
          </a:ln>
        </p:spPr>
        <p:txBody>
          <a:bodyPr spcFirstLastPara="1" wrap="square" lIns="91425" tIns="45700" rIns="91425" bIns="45700" anchor="t" anchorCtr="0">
            <a:normAutofit fontScale="92500" lnSpcReduction="20000"/>
          </a:bodyPr>
          <a:lstStyle/>
          <a:p>
            <a:pPr marL="342900" lvl="0" indent="-351137" algn="l" rtl="0">
              <a:lnSpc>
                <a:spcPct val="100000"/>
              </a:lnSpc>
              <a:spcBef>
                <a:spcPts val="1000"/>
              </a:spcBef>
              <a:spcAft>
                <a:spcPts val="0"/>
              </a:spcAft>
              <a:buSzPts val="1730"/>
              <a:buChar char="►"/>
            </a:pPr>
            <a:r>
              <a:rPr lang="en-GB" sz="2000" b="1">
                <a:solidFill>
                  <a:schemeClr val="accent1"/>
                </a:solidFill>
                <a:latin typeface="Inter"/>
                <a:ea typeface="Inter"/>
                <a:cs typeface="Inter"/>
                <a:sym typeface="Inter"/>
              </a:rPr>
              <a:t>Photo request: </a:t>
            </a:r>
            <a:r>
              <a:rPr lang="en-GB" sz="2000">
                <a:solidFill>
                  <a:schemeClr val="accent1"/>
                </a:solidFill>
                <a:latin typeface="Inter"/>
                <a:ea typeface="Inter"/>
                <a:cs typeface="Inter"/>
                <a:sym typeface="Inter"/>
              </a:rPr>
              <a:t>You will receive an email, on Monday 20th June, requesting a passport style photograph of your child to be sent to the school electronically.</a:t>
            </a:r>
            <a:endParaRPr sz="2000">
              <a:solidFill>
                <a:schemeClr val="accent1"/>
              </a:solidFill>
              <a:latin typeface="Inter"/>
              <a:ea typeface="Inter"/>
              <a:cs typeface="Inter"/>
              <a:sym typeface="Inter"/>
            </a:endParaRPr>
          </a:p>
          <a:p>
            <a:pPr marL="342900" lvl="0" indent="0" algn="l" rtl="0">
              <a:lnSpc>
                <a:spcPct val="100000"/>
              </a:lnSpc>
              <a:spcBef>
                <a:spcPts val="0"/>
              </a:spcBef>
              <a:spcAft>
                <a:spcPts val="0"/>
              </a:spcAft>
              <a:buSzPts val="1557"/>
              <a:buNone/>
            </a:pPr>
            <a:endParaRPr sz="2000">
              <a:solidFill>
                <a:srgbClr val="0070C0"/>
              </a:solidFill>
              <a:latin typeface="Inter"/>
              <a:ea typeface="Inter"/>
              <a:cs typeface="Inter"/>
              <a:sym typeface="Inter"/>
            </a:endParaRPr>
          </a:p>
          <a:p>
            <a:pPr marL="342900" lvl="0" indent="-351137" algn="l" rtl="0">
              <a:lnSpc>
                <a:spcPct val="100000"/>
              </a:lnSpc>
              <a:spcBef>
                <a:spcPts val="0"/>
              </a:spcBef>
              <a:spcAft>
                <a:spcPts val="0"/>
              </a:spcAft>
              <a:buSzPts val="1730"/>
              <a:buChar char="►"/>
            </a:pPr>
            <a:r>
              <a:rPr lang="en-GB" sz="2000" b="1">
                <a:solidFill>
                  <a:srgbClr val="0070C0"/>
                </a:solidFill>
                <a:latin typeface="Inter"/>
                <a:ea typeface="Inter"/>
                <a:cs typeface="Inter"/>
                <a:sym typeface="Inter"/>
              </a:rPr>
              <a:t>Class group information: </a:t>
            </a:r>
            <a:r>
              <a:rPr lang="en-GB" sz="2000">
                <a:solidFill>
                  <a:srgbClr val="0070C0"/>
                </a:solidFill>
                <a:latin typeface="Inter"/>
                <a:ea typeface="Inter"/>
                <a:cs typeface="Inter"/>
                <a:sym typeface="Inter"/>
              </a:rPr>
              <a:t>You will receive a letter with your child’s class group, start date and settling in information –</a:t>
            </a:r>
            <a:r>
              <a:rPr lang="en-GB" sz="2000">
                <a:solidFill>
                  <a:schemeClr val="accent1"/>
                </a:solidFill>
                <a:latin typeface="Inter"/>
                <a:ea typeface="Inter"/>
                <a:cs typeface="Inter"/>
                <a:sym typeface="Inter"/>
              </a:rPr>
              <a:t> 24</a:t>
            </a:r>
            <a:r>
              <a:rPr lang="en-GB" sz="2000" baseline="30000">
                <a:solidFill>
                  <a:schemeClr val="accent1"/>
                </a:solidFill>
                <a:latin typeface="Inter"/>
                <a:ea typeface="Inter"/>
                <a:cs typeface="Inter"/>
                <a:sym typeface="Inter"/>
              </a:rPr>
              <a:t>th</a:t>
            </a:r>
            <a:r>
              <a:rPr lang="en-GB" sz="2000">
                <a:solidFill>
                  <a:schemeClr val="accent1"/>
                </a:solidFill>
                <a:latin typeface="Inter"/>
                <a:ea typeface="Inter"/>
                <a:cs typeface="Inter"/>
                <a:sym typeface="Inter"/>
              </a:rPr>
              <a:t> June 2022</a:t>
            </a:r>
            <a:endParaRPr sz="2000">
              <a:solidFill>
                <a:schemeClr val="accent1"/>
              </a:solidFill>
              <a:latin typeface="Inter"/>
              <a:ea typeface="Inter"/>
              <a:cs typeface="Inter"/>
              <a:sym typeface="Inter"/>
            </a:endParaRPr>
          </a:p>
          <a:p>
            <a:pPr marL="342900" lvl="0" indent="-351137" algn="l" rtl="0">
              <a:lnSpc>
                <a:spcPct val="100000"/>
              </a:lnSpc>
              <a:spcBef>
                <a:spcPts val="1000"/>
              </a:spcBef>
              <a:spcAft>
                <a:spcPts val="0"/>
              </a:spcAft>
              <a:buSzPts val="1730"/>
              <a:buChar char="►"/>
            </a:pPr>
            <a:r>
              <a:rPr lang="en-GB" sz="2000" b="1">
                <a:solidFill>
                  <a:srgbClr val="0070C0"/>
                </a:solidFill>
                <a:latin typeface="Inter"/>
                <a:ea typeface="Inter"/>
                <a:cs typeface="Inter"/>
                <a:sym typeface="Inter"/>
              </a:rPr>
              <a:t>Stay and Play: </a:t>
            </a:r>
            <a:r>
              <a:rPr lang="en-GB" sz="2000">
                <a:solidFill>
                  <a:srgbClr val="0070C0"/>
                </a:solidFill>
                <a:latin typeface="Inter"/>
                <a:ea typeface="Inter"/>
                <a:cs typeface="Inter"/>
                <a:sym typeface="Inter"/>
              </a:rPr>
              <a:t>You will receive an invitation to meet your child’s teacher and see the school and classroom – 5</a:t>
            </a:r>
            <a:r>
              <a:rPr lang="en-GB" sz="2000" baseline="30000">
                <a:solidFill>
                  <a:srgbClr val="0070C0"/>
                </a:solidFill>
                <a:latin typeface="Inter"/>
                <a:ea typeface="Inter"/>
                <a:cs typeface="Inter"/>
                <a:sym typeface="Inter"/>
              </a:rPr>
              <a:t>th</a:t>
            </a:r>
            <a:r>
              <a:rPr lang="en-GB" sz="2000">
                <a:solidFill>
                  <a:srgbClr val="0070C0"/>
                </a:solidFill>
                <a:latin typeface="Inter"/>
                <a:ea typeface="Inter"/>
                <a:cs typeface="Inter"/>
                <a:sym typeface="Inter"/>
              </a:rPr>
              <a:t> &amp; 6</a:t>
            </a:r>
            <a:r>
              <a:rPr lang="en-GB" sz="2000" baseline="30000">
                <a:solidFill>
                  <a:srgbClr val="0070C0"/>
                </a:solidFill>
                <a:latin typeface="Inter"/>
                <a:ea typeface="Inter"/>
                <a:cs typeface="Inter"/>
                <a:sym typeface="Inter"/>
              </a:rPr>
              <a:t>th</a:t>
            </a:r>
            <a:r>
              <a:rPr lang="en-GB" sz="2000">
                <a:solidFill>
                  <a:srgbClr val="0070C0"/>
                </a:solidFill>
                <a:latin typeface="Inter"/>
                <a:ea typeface="Inter"/>
                <a:cs typeface="Inter"/>
                <a:sym typeface="Inter"/>
              </a:rPr>
              <a:t> July</a:t>
            </a:r>
            <a:endParaRPr sz="2000">
              <a:solidFill>
                <a:srgbClr val="0070C0"/>
              </a:solidFill>
              <a:latin typeface="Inter"/>
              <a:ea typeface="Inter"/>
              <a:cs typeface="Inter"/>
              <a:sym typeface="Inter"/>
            </a:endParaRPr>
          </a:p>
          <a:p>
            <a:pPr marL="342900" lvl="0" indent="-351137" algn="l" rtl="0">
              <a:lnSpc>
                <a:spcPct val="100000"/>
              </a:lnSpc>
              <a:spcBef>
                <a:spcPts val="1000"/>
              </a:spcBef>
              <a:spcAft>
                <a:spcPts val="0"/>
              </a:spcAft>
              <a:buSzPts val="1730"/>
              <a:buChar char="►"/>
            </a:pPr>
            <a:r>
              <a:rPr lang="en-GB" sz="2000">
                <a:solidFill>
                  <a:srgbClr val="0070C0"/>
                </a:solidFill>
                <a:latin typeface="Inter"/>
                <a:ea typeface="Inter"/>
                <a:cs typeface="Inter"/>
                <a:sym typeface="Inter"/>
              </a:rPr>
              <a:t>Before the end of the Summer term, you will receive a link to an e-transition book. Please support your child by regularly sharing the transition book with your child</a:t>
            </a:r>
            <a:endParaRPr/>
          </a:p>
          <a:p>
            <a:pPr marL="342900" lvl="0" indent="-351137" algn="l" rtl="0">
              <a:lnSpc>
                <a:spcPct val="100000"/>
              </a:lnSpc>
              <a:spcBef>
                <a:spcPts val="1000"/>
              </a:spcBef>
              <a:spcAft>
                <a:spcPts val="0"/>
              </a:spcAft>
              <a:buSzPts val="1730"/>
              <a:buChar char="►"/>
            </a:pPr>
            <a:r>
              <a:rPr lang="en-GB" sz="2000">
                <a:solidFill>
                  <a:srgbClr val="0070C0"/>
                </a:solidFill>
                <a:latin typeface="Inter"/>
                <a:ea typeface="Inter"/>
                <a:cs typeface="Inter"/>
                <a:sym typeface="Inter"/>
              </a:rPr>
              <a:t>Buy your child’s uniform </a:t>
            </a:r>
            <a:endParaRPr/>
          </a:p>
          <a:p>
            <a:pPr marL="342900" lvl="0" indent="-351137" algn="l" rtl="0">
              <a:lnSpc>
                <a:spcPct val="100000"/>
              </a:lnSpc>
              <a:spcBef>
                <a:spcPts val="1000"/>
              </a:spcBef>
              <a:spcAft>
                <a:spcPts val="0"/>
              </a:spcAft>
              <a:buSzPts val="1730"/>
              <a:buChar char="►"/>
            </a:pPr>
            <a:r>
              <a:rPr lang="en-GB" sz="2000">
                <a:solidFill>
                  <a:srgbClr val="0070C0"/>
                </a:solidFill>
                <a:latin typeface="Inter"/>
                <a:ea typeface="Inter"/>
                <a:cs typeface="Inter"/>
                <a:sym typeface="Inter"/>
              </a:rPr>
              <a:t>Prepare the ‘All about me’ booklet with your child – bring it in Sept</a:t>
            </a:r>
            <a:endParaRPr sz="2000">
              <a:solidFill>
                <a:srgbClr val="0070C0"/>
              </a:solidFill>
              <a:latin typeface="Inter"/>
              <a:ea typeface="Inter"/>
              <a:cs typeface="Inter"/>
              <a:sym typeface="Inter"/>
            </a:endParaRPr>
          </a:p>
          <a:p>
            <a:pPr marL="342900" lvl="0" indent="-351137" algn="l" rtl="0">
              <a:lnSpc>
                <a:spcPct val="100000"/>
              </a:lnSpc>
              <a:spcBef>
                <a:spcPts val="1000"/>
              </a:spcBef>
              <a:spcAft>
                <a:spcPts val="0"/>
              </a:spcAft>
              <a:buSzPts val="1730"/>
              <a:buChar char="►"/>
            </a:pPr>
            <a:r>
              <a:rPr lang="en-GB" sz="2000">
                <a:solidFill>
                  <a:srgbClr val="0070C0"/>
                </a:solidFill>
                <a:latin typeface="Inter"/>
                <a:ea typeface="Inter"/>
                <a:cs typeface="Inter"/>
                <a:sym typeface="Inter"/>
              </a:rPr>
              <a:t>In September – attend the ‘Meet the teacher’ meeting with your child</a:t>
            </a:r>
            <a:endParaRPr>
              <a:solidFill>
                <a:srgbClr val="0070C0"/>
              </a:solidFill>
              <a:latin typeface="Inter"/>
              <a:ea typeface="Inter"/>
              <a:cs typeface="Inter"/>
              <a:sym typeface="Inter"/>
            </a:endParaRPr>
          </a:p>
        </p:txBody>
      </p:sp>
      <p:sp>
        <p:nvSpPr>
          <p:cNvPr id="390" name="Google Shape;390;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25</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3"/>
          <p:cNvSpPr txBox="1">
            <a:spLocks noGrp="1"/>
          </p:cNvSpPr>
          <p:nvPr>
            <p:ph type="title"/>
          </p:nvPr>
        </p:nvSpPr>
        <p:spPr>
          <a:xfrm>
            <a:off x="677334" y="609600"/>
            <a:ext cx="8596668" cy="74676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latin typeface="Inter"/>
                <a:ea typeface="Inter"/>
                <a:cs typeface="Inter"/>
                <a:sym typeface="Inter"/>
              </a:rPr>
              <a:t>Significant Dates </a:t>
            </a:r>
            <a:endParaRPr b="1">
              <a:latin typeface="Inter"/>
              <a:ea typeface="Inter"/>
              <a:cs typeface="Inter"/>
              <a:sym typeface="Inter"/>
            </a:endParaRPr>
          </a:p>
        </p:txBody>
      </p:sp>
      <p:sp>
        <p:nvSpPr>
          <p:cNvPr id="396" name="Google Shape;396;p23"/>
          <p:cNvSpPr txBox="1">
            <a:spLocks noGrp="1"/>
          </p:cNvSpPr>
          <p:nvPr>
            <p:ph type="body" idx="1"/>
          </p:nvPr>
        </p:nvSpPr>
        <p:spPr>
          <a:xfrm>
            <a:off x="677334" y="1356361"/>
            <a:ext cx="8596668" cy="4685002"/>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a:p>
            <a:pPr marL="0" lvl="0" indent="0" algn="l" rtl="0">
              <a:lnSpc>
                <a:spcPct val="100000"/>
              </a:lnSpc>
              <a:spcBef>
                <a:spcPts val="1000"/>
              </a:spcBef>
              <a:spcAft>
                <a:spcPts val="0"/>
              </a:spcAft>
              <a:buSzPts val="1440"/>
              <a:buNone/>
            </a:pPr>
            <a:r>
              <a:rPr lang="en-GB" sz="2900">
                <a:solidFill>
                  <a:schemeClr val="dk2"/>
                </a:solidFill>
              </a:rPr>
              <a:t>24</a:t>
            </a:r>
            <a:r>
              <a:rPr lang="en-GB" sz="2900" baseline="30000">
                <a:solidFill>
                  <a:schemeClr val="dk2"/>
                </a:solidFill>
              </a:rPr>
              <a:t>th</a:t>
            </a:r>
            <a:r>
              <a:rPr lang="en-GB" sz="2900">
                <a:solidFill>
                  <a:schemeClr val="dk2"/>
                </a:solidFill>
              </a:rPr>
              <a:t> June class letters to new reception families, start date and cycle for own child. </a:t>
            </a:r>
            <a:endParaRPr sz="2900">
              <a:solidFill>
                <a:schemeClr val="dk2"/>
              </a:solidFill>
            </a:endParaRPr>
          </a:p>
          <a:p>
            <a:pPr marL="0" lvl="0" indent="0" algn="l" rtl="0">
              <a:lnSpc>
                <a:spcPct val="100000"/>
              </a:lnSpc>
              <a:spcBef>
                <a:spcPts val="1000"/>
              </a:spcBef>
              <a:spcAft>
                <a:spcPts val="0"/>
              </a:spcAft>
              <a:buSzPts val="1920"/>
              <a:buNone/>
            </a:pPr>
            <a:endParaRPr sz="2100">
              <a:solidFill>
                <a:srgbClr val="0070C0"/>
              </a:solidFill>
            </a:endParaRPr>
          </a:p>
          <a:p>
            <a:pPr marL="0" lvl="0" indent="0" algn="l" rtl="0">
              <a:lnSpc>
                <a:spcPct val="100000"/>
              </a:lnSpc>
              <a:spcBef>
                <a:spcPts val="1000"/>
              </a:spcBef>
              <a:spcAft>
                <a:spcPts val="0"/>
              </a:spcAft>
              <a:buSzPts val="1440"/>
              <a:buNone/>
            </a:pPr>
            <a:r>
              <a:rPr lang="en-GB" sz="2900">
                <a:solidFill>
                  <a:schemeClr val="accent1"/>
                </a:solidFill>
              </a:rPr>
              <a:t>5</a:t>
            </a:r>
            <a:r>
              <a:rPr lang="en-GB" sz="2900" baseline="30000">
                <a:solidFill>
                  <a:schemeClr val="accent1"/>
                </a:solidFill>
              </a:rPr>
              <a:t>th</a:t>
            </a:r>
            <a:r>
              <a:rPr lang="en-GB" sz="2900">
                <a:solidFill>
                  <a:schemeClr val="accent1"/>
                </a:solidFill>
              </a:rPr>
              <a:t> and 6</a:t>
            </a:r>
            <a:r>
              <a:rPr lang="en-GB" sz="2900" baseline="30000">
                <a:solidFill>
                  <a:schemeClr val="accent1"/>
                </a:solidFill>
              </a:rPr>
              <a:t>th</a:t>
            </a:r>
            <a:r>
              <a:rPr lang="en-GB" sz="2900">
                <a:solidFill>
                  <a:schemeClr val="accent1"/>
                </a:solidFill>
              </a:rPr>
              <a:t> July – Stay and Play sessions for new Reception by invitation - 45 mins - mornings </a:t>
            </a:r>
            <a:endParaRPr sz="2300">
              <a:solidFill>
                <a:schemeClr val="accent1"/>
              </a:solidFill>
            </a:endParaRPr>
          </a:p>
          <a:p>
            <a:pPr marL="342900" lvl="0" indent="-220980" algn="l" rtl="0">
              <a:lnSpc>
                <a:spcPct val="100000"/>
              </a:lnSpc>
              <a:spcBef>
                <a:spcPts val="1000"/>
              </a:spcBef>
              <a:spcAft>
                <a:spcPts val="0"/>
              </a:spcAft>
              <a:buSzPts val="1920"/>
              <a:buNone/>
            </a:pPr>
            <a:endParaRPr sz="2300">
              <a:solidFill>
                <a:schemeClr val="accent1"/>
              </a:solidFill>
            </a:endParaRPr>
          </a:p>
          <a:p>
            <a:pPr marL="0" lvl="0" indent="0" algn="l" rtl="0">
              <a:lnSpc>
                <a:spcPct val="100000"/>
              </a:lnSpc>
              <a:spcBef>
                <a:spcPts val="1000"/>
              </a:spcBef>
              <a:spcAft>
                <a:spcPts val="0"/>
              </a:spcAft>
              <a:buSzPts val="1440"/>
              <a:buNone/>
            </a:pPr>
            <a:r>
              <a:rPr lang="en-GB" sz="2900">
                <a:solidFill>
                  <a:schemeClr val="dk2"/>
                </a:solidFill>
              </a:rPr>
              <a:t>5th and 6th September – new Reception children visit (20 mins 1:1 with parent) </a:t>
            </a:r>
            <a:endParaRPr sz="2300"/>
          </a:p>
        </p:txBody>
      </p:sp>
      <p:sp>
        <p:nvSpPr>
          <p:cNvPr id="397" name="Google Shape;397;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26</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4"/>
          <p:cNvSpPr txBox="1">
            <a:spLocks noGrp="1"/>
          </p:cNvSpPr>
          <p:nvPr>
            <p:ph type="title"/>
          </p:nvPr>
        </p:nvSpPr>
        <p:spPr>
          <a:xfrm>
            <a:off x="677325" y="609600"/>
            <a:ext cx="8596800" cy="666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Inter"/>
              <a:buNone/>
            </a:pPr>
            <a:r>
              <a:rPr lang="en-GB" b="1">
                <a:latin typeface="Inter"/>
                <a:ea typeface="Inter"/>
                <a:cs typeface="Inter"/>
                <a:sym typeface="Inter"/>
              </a:rPr>
              <a:t>Significant dates - starting school</a:t>
            </a:r>
            <a:endParaRPr b="1">
              <a:latin typeface="Inter"/>
              <a:ea typeface="Inter"/>
              <a:cs typeface="Inter"/>
              <a:sym typeface="Inter"/>
            </a:endParaRPr>
          </a:p>
        </p:txBody>
      </p:sp>
      <p:sp>
        <p:nvSpPr>
          <p:cNvPr id="404" name="Google Shape;404;p24"/>
          <p:cNvSpPr txBox="1">
            <a:spLocks noGrp="1"/>
          </p:cNvSpPr>
          <p:nvPr>
            <p:ph type="body" idx="1"/>
          </p:nvPr>
        </p:nvSpPr>
        <p:spPr>
          <a:xfrm>
            <a:off x="677325" y="1692224"/>
            <a:ext cx="8596800" cy="4349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r>
              <a:rPr lang="en-GB" sz="2400">
                <a:solidFill>
                  <a:srgbClr val="0070C0"/>
                </a:solidFill>
                <a:latin typeface="Inter"/>
                <a:ea typeface="Inter"/>
                <a:cs typeface="Inter"/>
                <a:sym typeface="Inter"/>
              </a:rPr>
              <a:t>From Week 1 children start school in groups</a:t>
            </a:r>
            <a:endParaRPr sz="2400">
              <a:solidFill>
                <a:srgbClr val="0070C0"/>
              </a:solidFill>
              <a:latin typeface="Inter"/>
              <a:ea typeface="Inter"/>
              <a:cs typeface="Inter"/>
              <a:sym typeface="Inter"/>
            </a:endParaRPr>
          </a:p>
          <a:p>
            <a:pPr marL="0" lvl="0" indent="0" algn="l" rtl="0">
              <a:lnSpc>
                <a:spcPct val="100000"/>
              </a:lnSpc>
              <a:spcBef>
                <a:spcPts val="1000"/>
              </a:spcBef>
              <a:spcAft>
                <a:spcPts val="0"/>
              </a:spcAft>
              <a:buSzPts val="1920"/>
              <a:buNone/>
            </a:pPr>
            <a:r>
              <a:rPr lang="en-GB" sz="2400">
                <a:solidFill>
                  <a:schemeClr val="dk1"/>
                </a:solidFill>
                <a:latin typeface="Inter"/>
                <a:ea typeface="Inter"/>
                <a:cs typeface="Inter"/>
                <a:sym typeface="Inter"/>
              </a:rPr>
              <a:t>This will start from 7th September 2022</a:t>
            </a:r>
            <a:endParaRPr sz="2400">
              <a:solidFill>
                <a:schemeClr val="dk1"/>
              </a:solidFill>
              <a:latin typeface="Inter"/>
              <a:ea typeface="Inter"/>
              <a:cs typeface="Inter"/>
              <a:sym typeface="Inter"/>
            </a:endParaRPr>
          </a:p>
          <a:p>
            <a:pPr marL="0" lvl="0" indent="0" algn="l" rtl="0">
              <a:lnSpc>
                <a:spcPct val="100000"/>
              </a:lnSpc>
              <a:spcBef>
                <a:spcPts val="1000"/>
              </a:spcBef>
              <a:spcAft>
                <a:spcPts val="0"/>
              </a:spcAft>
              <a:buSzPts val="1920"/>
              <a:buNone/>
            </a:pPr>
            <a:r>
              <a:rPr lang="en-GB" sz="2400">
                <a:solidFill>
                  <a:schemeClr val="dk1"/>
                </a:solidFill>
                <a:latin typeface="Inter"/>
                <a:ea typeface="Inter"/>
                <a:cs typeface="Inter"/>
                <a:sym typeface="Inter"/>
              </a:rPr>
              <a:t>Children start by doing a full day (unless they need a personalised plan by arrangement with you)</a:t>
            </a:r>
            <a:endParaRPr sz="2400">
              <a:solidFill>
                <a:schemeClr val="dk1"/>
              </a:solidFill>
              <a:latin typeface="Inter"/>
              <a:ea typeface="Inter"/>
              <a:cs typeface="Inter"/>
              <a:sym typeface="Inter"/>
            </a:endParaRPr>
          </a:p>
          <a:p>
            <a:pPr marL="0" lvl="0" indent="0" algn="l" rtl="0">
              <a:lnSpc>
                <a:spcPct val="100000"/>
              </a:lnSpc>
              <a:spcBef>
                <a:spcPts val="1000"/>
              </a:spcBef>
              <a:spcAft>
                <a:spcPts val="0"/>
              </a:spcAft>
              <a:buSzPts val="1920"/>
              <a:buNone/>
            </a:pPr>
            <a:r>
              <a:rPr lang="en-GB" sz="2400">
                <a:solidFill>
                  <a:schemeClr val="dk1"/>
                </a:solidFill>
                <a:latin typeface="Inter"/>
                <a:ea typeface="Inter"/>
                <a:cs typeface="Inter"/>
                <a:sym typeface="Inter"/>
              </a:rPr>
              <a:t>We start with a group of 10 children and add on 5 each day until all children are in by Friday 15th September</a:t>
            </a:r>
            <a:endParaRPr/>
          </a:p>
          <a:p>
            <a:pPr marL="0" lvl="0" indent="0" algn="l" rtl="0">
              <a:lnSpc>
                <a:spcPct val="100000"/>
              </a:lnSpc>
              <a:spcBef>
                <a:spcPts val="1000"/>
              </a:spcBef>
              <a:spcAft>
                <a:spcPts val="0"/>
              </a:spcAft>
              <a:buSzPts val="1440"/>
              <a:buNone/>
            </a:pPr>
            <a:endParaRPr sz="2400">
              <a:solidFill>
                <a:srgbClr val="0070C0"/>
              </a:solidFill>
              <a:latin typeface="Inter"/>
              <a:ea typeface="Inter"/>
              <a:cs typeface="Inter"/>
              <a:sym typeface="Inter"/>
            </a:endParaRPr>
          </a:p>
          <a:p>
            <a:pPr marL="0" lvl="0" indent="0" algn="l" rtl="0">
              <a:lnSpc>
                <a:spcPct val="100000"/>
              </a:lnSpc>
              <a:spcBef>
                <a:spcPts val="1000"/>
              </a:spcBef>
              <a:spcAft>
                <a:spcPts val="0"/>
              </a:spcAft>
              <a:buSzPts val="1440"/>
              <a:buNone/>
            </a:pPr>
            <a:r>
              <a:rPr lang="en-GB" sz="2400">
                <a:solidFill>
                  <a:srgbClr val="0070C0"/>
                </a:solidFill>
                <a:latin typeface="Inter"/>
                <a:ea typeface="Inter"/>
                <a:cs typeface="Inter"/>
                <a:sym typeface="Inter"/>
              </a:rPr>
              <a:t>Once they are fully settled children may join the afterschool or breakfast clubs subject to places available </a:t>
            </a:r>
            <a:endParaRPr sz="2400">
              <a:solidFill>
                <a:srgbClr val="0070C0"/>
              </a:solidFill>
              <a:latin typeface="Inter"/>
              <a:ea typeface="Inter"/>
              <a:cs typeface="Inter"/>
              <a:sym typeface="Inter"/>
            </a:endParaRPr>
          </a:p>
        </p:txBody>
      </p:sp>
      <p:sp>
        <p:nvSpPr>
          <p:cNvPr id="405" name="Google Shape;40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27</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latin typeface="Inter"/>
                <a:ea typeface="Inter"/>
                <a:cs typeface="Inter"/>
                <a:sym typeface="Inter"/>
              </a:rPr>
              <a:t>Your questions for us .. </a:t>
            </a:r>
            <a:endParaRPr b="1">
              <a:latin typeface="Inter"/>
              <a:ea typeface="Inter"/>
              <a:cs typeface="Inter"/>
              <a:sym typeface="Inter"/>
            </a:endParaRPr>
          </a:p>
        </p:txBody>
      </p:sp>
      <p:sp>
        <p:nvSpPr>
          <p:cNvPr id="411" name="Google Shape;411;p2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p:txBody>
      </p:sp>
      <p:sp>
        <p:nvSpPr>
          <p:cNvPr id="412" name="Google Shape;41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28</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717109" y="1679085"/>
            <a:ext cx="8215223" cy="45439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40"/>
              <a:buNone/>
            </a:pPr>
            <a:endParaRPr sz="2800"/>
          </a:p>
          <a:p>
            <a:pPr marL="742950" lvl="1" indent="-153669" algn="l" rtl="0">
              <a:lnSpc>
                <a:spcPct val="100000"/>
              </a:lnSpc>
              <a:spcBef>
                <a:spcPts val="1000"/>
              </a:spcBef>
              <a:spcAft>
                <a:spcPts val="0"/>
              </a:spcAft>
              <a:buSzPts val="2080"/>
              <a:buNone/>
            </a:pPr>
            <a:endParaRPr sz="2600"/>
          </a:p>
        </p:txBody>
      </p:sp>
      <p:sp>
        <p:nvSpPr>
          <p:cNvPr id="172" name="Google Shape;172;p4"/>
          <p:cNvSpPr txBox="1">
            <a:spLocks noGrp="1"/>
          </p:cNvSpPr>
          <p:nvPr>
            <p:ph type="title"/>
          </p:nvPr>
        </p:nvSpPr>
        <p:spPr>
          <a:xfrm>
            <a:off x="579298" y="703206"/>
            <a:ext cx="8596668" cy="6531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4400"/>
              <a:buFont typeface="Inter"/>
              <a:buNone/>
            </a:pPr>
            <a:r>
              <a:rPr lang="en-GB" sz="4400" b="1">
                <a:solidFill>
                  <a:srgbClr val="0070C0"/>
                </a:solidFill>
                <a:latin typeface="Inter"/>
                <a:ea typeface="Inter"/>
                <a:cs typeface="Inter"/>
                <a:sym typeface="Inter"/>
              </a:rPr>
              <a:t>Welcome to our Federation</a:t>
            </a:r>
            <a:r>
              <a:rPr lang="en-GB" sz="4400">
                <a:solidFill>
                  <a:srgbClr val="0070C0"/>
                </a:solidFill>
                <a:latin typeface="Inter"/>
                <a:ea typeface="Inter"/>
                <a:cs typeface="Inter"/>
                <a:sym typeface="Inter"/>
              </a:rPr>
              <a:t>  </a:t>
            </a:r>
            <a:endParaRPr sz="4400">
              <a:solidFill>
                <a:srgbClr val="0070C0"/>
              </a:solidFill>
              <a:latin typeface="Inter"/>
              <a:ea typeface="Inter"/>
              <a:cs typeface="Inter"/>
              <a:sym typeface="Inter"/>
            </a:endParaRPr>
          </a:p>
        </p:txBody>
      </p:sp>
      <p:pic>
        <p:nvPicPr>
          <p:cNvPr id="173" name="Google Shape;173;p4"/>
          <p:cNvPicPr preferRelativeResize="0"/>
          <p:nvPr/>
        </p:nvPicPr>
        <p:blipFill rotWithShape="1">
          <a:blip r:embed="rId3">
            <a:alphaModFix/>
          </a:blip>
          <a:srcRect/>
          <a:stretch/>
        </p:blipFill>
        <p:spPr>
          <a:xfrm>
            <a:off x="579300" y="1679085"/>
            <a:ext cx="8905624" cy="4169580"/>
          </a:xfrm>
          <a:prstGeom prst="rect">
            <a:avLst/>
          </a:prstGeom>
          <a:noFill/>
          <a:ln>
            <a:noFill/>
          </a:ln>
        </p:spPr>
      </p:pic>
      <p:sp>
        <p:nvSpPr>
          <p:cNvPr id="174" name="Google Shape;174;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3</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677334" y="609600"/>
            <a:ext cx="8596668" cy="94648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70C0"/>
              </a:buClr>
              <a:buSzPts val="3600"/>
              <a:buFont typeface="Inter"/>
              <a:buNone/>
            </a:pPr>
            <a:r>
              <a:rPr lang="en-GB" b="1">
                <a:solidFill>
                  <a:srgbClr val="0070C0"/>
                </a:solidFill>
                <a:latin typeface="Inter"/>
                <a:ea typeface="Inter"/>
                <a:cs typeface="Inter"/>
                <a:sym typeface="Inter"/>
              </a:rPr>
              <a:t>Our Federation Goals 2020-25</a:t>
            </a:r>
            <a:endParaRPr b="1">
              <a:solidFill>
                <a:srgbClr val="0070C0"/>
              </a:solidFill>
              <a:latin typeface="Inter"/>
              <a:ea typeface="Inter"/>
              <a:cs typeface="Inter"/>
              <a:sym typeface="Inter"/>
            </a:endParaRPr>
          </a:p>
        </p:txBody>
      </p:sp>
      <p:sp>
        <p:nvSpPr>
          <p:cNvPr id="181" name="Google Shape;181;p5"/>
          <p:cNvSpPr txBox="1">
            <a:spLocks noGrp="1"/>
          </p:cNvSpPr>
          <p:nvPr>
            <p:ph type="body" idx="1"/>
          </p:nvPr>
        </p:nvSpPr>
        <p:spPr>
          <a:xfrm>
            <a:off x="677325" y="1681725"/>
            <a:ext cx="8763600" cy="4352400"/>
          </a:xfrm>
          <a:prstGeom prst="rect">
            <a:avLst/>
          </a:prstGeom>
          <a:noFill/>
          <a:ln>
            <a:noFill/>
          </a:ln>
        </p:spPr>
        <p:txBody>
          <a:bodyPr spcFirstLastPara="1" wrap="square" lIns="91425" tIns="45700" rIns="91425" bIns="45700" anchor="t" anchorCtr="0">
            <a:noAutofit/>
          </a:bodyPr>
          <a:lstStyle/>
          <a:p>
            <a:pPr marL="342900" lvl="0" indent="-330962" algn="l" rtl="0">
              <a:lnSpc>
                <a:spcPct val="115000"/>
              </a:lnSpc>
              <a:spcBef>
                <a:spcPts val="0"/>
              </a:spcBef>
              <a:spcAft>
                <a:spcPts val="0"/>
              </a:spcAft>
              <a:buSzPts val="1588"/>
              <a:buChar char="►"/>
            </a:pPr>
            <a:r>
              <a:rPr lang="en-GB" sz="1960">
                <a:solidFill>
                  <a:srgbClr val="0070C0"/>
                </a:solidFill>
                <a:latin typeface="Inter"/>
                <a:ea typeface="Inter"/>
                <a:cs typeface="Inter"/>
                <a:sym typeface="Inter"/>
              </a:rPr>
              <a:t>Our schools are beautiful and safe places for children to learn and thrive within</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are at the centre of our community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are a centre of excellence for staff development and well being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are a centre of excellence for Early Years Education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are a centre of excellence for SEND/ Inclusion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innovate and adapt our curriculum to reflect our diverse community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demonstrate excellence across the arts including Music/ PE and Art</a:t>
            </a:r>
            <a:endParaRPr sz="1495"/>
          </a:p>
          <a:p>
            <a:pPr marL="342900" lvl="0" indent="-258318" algn="l" rtl="0">
              <a:lnSpc>
                <a:spcPct val="100000"/>
              </a:lnSpc>
              <a:spcBef>
                <a:spcPts val="1000"/>
              </a:spcBef>
              <a:spcAft>
                <a:spcPts val="0"/>
              </a:spcAft>
              <a:buSzPts val="1116"/>
              <a:buNone/>
            </a:pPr>
            <a:endParaRPr sz="1395"/>
          </a:p>
        </p:txBody>
      </p:sp>
      <p:sp>
        <p:nvSpPr>
          <p:cNvPr id="182" name="Google Shape;182;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4</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180028" y="561473"/>
            <a:ext cx="9268771" cy="80210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070C0"/>
              </a:buClr>
              <a:buSzPct val="100000"/>
              <a:buFont typeface="Trebuchet MS"/>
              <a:buNone/>
            </a:pPr>
            <a:r>
              <a:rPr lang="en-GB" b="1">
                <a:solidFill>
                  <a:srgbClr val="0070C0"/>
                </a:solidFill>
                <a:latin typeface="Inter"/>
                <a:ea typeface="Inter"/>
                <a:cs typeface="Inter"/>
                <a:sym typeface="Inter"/>
              </a:rPr>
              <a:t>Our priorities in order to achieve our goals:</a:t>
            </a:r>
            <a:endParaRPr b="1">
              <a:solidFill>
                <a:srgbClr val="0070C0"/>
              </a:solidFill>
              <a:latin typeface="Inter"/>
              <a:ea typeface="Inter"/>
              <a:cs typeface="Inter"/>
              <a:sym typeface="Inter"/>
            </a:endParaRPr>
          </a:p>
        </p:txBody>
      </p:sp>
      <p:grpSp>
        <p:nvGrpSpPr>
          <p:cNvPr id="189" name="Google Shape;189;p6"/>
          <p:cNvGrpSpPr/>
          <p:nvPr/>
        </p:nvGrpSpPr>
        <p:grpSpPr>
          <a:xfrm>
            <a:off x="1960604" y="1363579"/>
            <a:ext cx="5674884" cy="5213683"/>
            <a:chOff x="2134159" y="0"/>
            <a:chExt cx="5674884" cy="5213683"/>
          </a:xfrm>
        </p:grpSpPr>
        <p:sp>
          <p:nvSpPr>
            <p:cNvPr id="190" name="Google Shape;190;p6"/>
            <p:cNvSpPr/>
            <p:nvPr/>
          </p:nvSpPr>
          <p:spPr>
            <a:xfrm>
              <a:off x="2134159" y="0"/>
              <a:ext cx="5213683" cy="5213683"/>
            </a:xfrm>
            <a:prstGeom prst="triangle">
              <a:avLst>
                <a:gd name="adj" fmla="val 50000"/>
              </a:avLst>
            </a:prstGeom>
            <a:solidFill>
              <a:srgbClr val="00B0F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6"/>
            <p:cNvSpPr/>
            <p:nvPr/>
          </p:nvSpPr>
          <p:spPr>
            <a:xfrm>
              <a:off x="4420150" y="524168"/>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
            <p:cNvSpPr txBox="1"/>
            <p:nvPr/>
          </p:nvSpPr>
          <p:spPr>
            <a:xfrm>
              <a:off x="4450274" y="554292"/>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Raised standards for all</a:t>
              </a:r>
              <a:endParaRPr sz="1600" b="0" i="0" u="none" strike="noStrike" cap="none">
                <a:solidFill>
                  <a:schemeClr val="dk1"/>
                </a:solidFill>
                <a:latin typeface="Trebuchet MS"/>
                <a:ea typeface="Trebuchet MS"/>
                <a:cs typeface="Trebuchet MS"/>
                <a:sym typeface="Trebuchet MS"/>
              </a:endParaRPr>
            </a:p>
          </p:txBody>
        </p:sp>
        <p:sp>
          <p:nvSpPr>
            <p:cNvPr id="193" name="Google Shape;193;p6"/>
            <p:cNvSpPr/>
            <p:nvPr/>
          </p:nvSpPr>
          <p:spPr>
            <a:xfrm>
              <a:off x="4372028" y="1234434"/>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
            <p:cNvSpPr txBox="1"/>
            <p:nvPr/>
          </p:nvSpPr>
          <p:spPr>
            <a:xfrm>
              <a:off x="4402152" y="1264558"/>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Professional learning and leadership development </a:t>
              </a:r>
              <a:endParaRPr sz="1600" b="0" i="0" u="none" strike="noStrike" cap="none">
                <a:solidFill>
                  <a:schemeClr val="dk1"/>
                </a:solidFill>
                <a:latin typeface="Trebuchet MS"/>
                <a:ea typeface="Trebuchet MS"/>
                <a:cs typeface="Trebuchet MS"/>
                <a:sym typeface="Trebuchet MS"/>
              </a:endParaRPr>
            </a:p>
          </p:txBody>
        </p:sp>
        <p:sp>
          <p:nvSpPr>
            <p:cNvPr id="195" name="Google Shape;195;p6"/>
            <p:cNvSpPr/>
            <p:nvPr/>
          </p:nvSpPr>
          <p:spPr>
            <a:xfrm>
              <a:off x="4420150" y="1928659"/>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
            <p:cNvSpPr txBox="1"/>
            <p:nvPr/>
          </p:nvSpPr>
          <p:spPr>
            <a:xfrm>
              <a:off x="4450274" y="1958783"/>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Evidence driven pedagogy</a:t>
              </a:r>
              <a:endParaRPr sz="1600" b="0" i="0" u="none" strike="noStrike" cap="none">
                <a:solidFill>
                  <a:schemeClr val="dk1"/>
                </a:solidFill>
                <a:latin typeface="Trebuchet MS"/>
                <a:ea typeface="Trebuchet MS"/>
                <a:cs typeface="Trebuchet MS"/>
                <a:sym typeface="Trebuchet MS"/>
              </a:endParaRPr>
            </a:p>
          </p:txBody>
        </p:sp>
        <p:sp>
          <p:nvSpPr>
            <p:cNvPr id="197" name="Google Shape;197;p6"/>
            <p:cNvSpPr/>
            <p:nvPr/>
          </p:nvSpPr>
          <p:spPr>
            <a:xfrm>
              <a:off x="4420150" y="2606841"/>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6"/>
            <p:cNvSpPr txBox="1"/>
            <p:nvPr/>
          </p:nvSpPr>
          <p:spPr>
            <a:xfrm>
              <a:off x="4450274" y="2636965"/>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An ambitious curriculum</a:t>
              </a:r>
              <a:endParaRPr sz="1600" b="0" i="0" u="none" strike="noStrike" cap="none">
                <a:solidFill>
                  <a:schemeClr val="dk1"/>
                </a:solidFill>
                <a:latin typeface="Trebuchet MS"/>
                <a:ea typeface="Trebuchet MS"/>
                <a:cs typeface="Trebuchet MS"/>
                <a:sym typeface="Trebuchet MS"/>
              </a:endParaRPr>
            </a:p>
          </p:txBody>
        </p:sp>
        <p:sp>
          <p:nvSpPr>
            <p:cNvPr id="199" name="Google Shape;199;p6"/>
            <p:cNvSpPr/>
            <p:nvPr/>
          </p:nvSpPr>
          <p:spPr>
            <a:xfrm>
              <a:off x="4420150" y="3301065"/>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
            <p:cNvSpPr txBox="1"/>
            <p:nvPr/>
          </p:nvSpPr>
          <p:spPr>
            <a:xfrm>
              <a:off x="4450274" y="3331189"/>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Effective, timely communication </a:t>
              </a:r>
              <a:endParaRPr sz="1600" b="0" i="0" u="none" strike="noStrike" cap="none">
                <a:solidFill>
                  <a:schemeClr val="dk1"/>
                </a:solidFill>
                <a:latin typeface="Trebuchet MS"/>
                <a:ea typeface="Trebuchet MS"/>
                <a:cs typeface="Trebuchet MS"/>
                <a:sym typeface="Trebuchet MS"/>
              </a:endParaRPr>
            </a:p>
          </p:txBody>
        </p:sp>
        <p:sp>
          <p:nvSpPr>
            <p:cNvPr id="201" name="Google Shape;201;p6"/>
            <p:cNvSpPr/>
            <p:nvPr/>
          </p:nvSpPr>
          <p:spPr>
            <a:xfrm>
              <a:off x="4420150" y="3995290"/>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6"/>
            <p:cNvSpPr txBox="1"/>
            <p:nvPr/>
          </p:nvSpPr>
          <p:spPr>
            <a:xfrm>
              <a:off x="4450274" y="4025414"/>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Every child seen, known and safe</a:t>
              </a:r>
              <a:endParaRPr sz="1600" b="0" i="0" u="none" strike="noStrike" cap="none">
                <a:solidFill>
                  <a:schemeClr val="dk1"/>
                </a:solidFill>
                <a:latin typeface="Trebuchet MS"/>
                <a:ea typeface="Trebuchet MS"/>
                <a:cs typeface="Trebuchet MS"/>
                <a:sym typeface="Trebuchet MS"/>
              </a:endParaRPr>
            </a:p>
          </p:txBody>
        </p:sp>
      </p:grpSp>
      <p:sp>
        <p:nvSpPr>
          <p:cNvPr id="203" name="Google Shape;203;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5</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title"/>
          </p:nvPr>
        </p:nvSpPr>
        <p:spPr>
          <a:xfrm>
            <a:off x="677334" y="609600"/>
            <a:ext cx="8596668" cy="77002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Inter"/>
              <a:buNone/>
            </a:pPr>
            <a:r>
              <a:rPr lang="en-GB" sz="4400" b="1">
                <a:latin typeface="Inter"/>
                <a:ea typeface="Inter"/>
                <a:cs typeface="Inter"/>
                <a:sym typeface="Inter"/>
              </a:rPr>
              <a:t>Who is who at MHIS?</a:t>
            </a:r>
            <a:endParaRPr sz="4400" b="1">
              <a:latin typeface="Inter"/>
              <a:ea typeface="Inter"/>
              <a:cs typeface="Inter"/>
              <a:sym typeface="Inter"/>
            </a:endParaRPr>
          </a:p>
        </p:txBody>
      </p:sp>
      <p:sp>
        <p:nvSpPr>
          <p:cNvPr id="210" name="Google Shape;210;p7"/>
          <p:cNvSpPr txBox="1"/>
          <p:nvPr/>
        </p:nvSpPr>
        <p:spPr>
          <a:xfrm>
            <a:off x="6656775" y="4279625"/>
            <a:ext cx="22440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70C0"/>
                </a:solidFill>
                <a:latin typeface="Inter"/>
                <a:ea typeface="Inter"/>
                <a:cs typeface="Inter"/>
                <a:sym typeface="Inter"/>
              </a:rPr>
              <a:t>The Headship team at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70C0"/>
                </a:solidFill>
                <a:latin typeface="Inter"/>
                <a:ea typeface="Inter"/>
                <a:cs typeface="Inter"/>
                <a:sym typeface="Inter"/>
              </a:rPr>
              <a:t>Moss Hall Juniors </a:t>
            </a:r>
            <a:endParaRPr sz="2400" b="0" i="0" u="none" strike="noStrike" cap="none">
              <a:solidFill>
                <a:srgbClr val="0070C0"/>
              </a:solidFill>
              <a:latin typeface="Inter"/>
              <a:ea typeface="Inter"/>
              <a:cs typeface="Inter"/>
              <a:sym typeface="Inter"/>
            </a:endParaRPr>
          </a:p>
        </p:txBody>
      </p:sp>
      <p:sp>
        <p:nvSpPr>
          <p:cNvPr id="211" name="Google Shape;211;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6</a:t>
            </a:fld>
            <a:endParaRPr sz="900" b="0" i="0" u="none" strike="noStrike" cap="none">
              <a:solidFill>
                <a:srgbClr val="0070C0"/>
              </a:solidFill>
              <a:latin typeface="Trebuchet MS"/>
              <a:ea typeface="Trebuchet MS"/>
              <a:cs typeface="Trebuchet MS"/>
              <a:sym typeface="Trebuchet MS"/>
            </a:endParaRPr>
          </a:p>
        </p:txBody>
      </p:sp>
      <p:pic>
        <p:nvPicPr>
          <p:cNvPr id="212" name="Google Shape;212;p7"/>
          <p:cNvPicPr preferRelativeResize="0"/>
          <p:nvPr/>
        </p:nvPicPr>
        <p:blipFill rotWithShape="1">
          <a:blip r:embed="rId3">
            <a:alphaModFix/>
          </a:blip>
          <a:srcRect/>
          <a:stretch/>
        </p:blipFill>
        <p:spPr>
          <a:xfrm>
            <a:off x="819425" y="1594549"/>
            <a:ext cx="5399599" cy="2262335"/>
          </a:xfrm>
          <a:prstGeom prst="rect">
            <a:avLst/>
          </a:prstGeom>
          <a:noFill/>
          <a:ln>
            <a:noFill/>
          </a:ln>
        </p:spPr>
      </p:pic>
      <p:pic>
        <p:nvPicPr>
          <p:cNvPr id="213" name="Google Shape;213;p7"/>
          <p:cNvPicPr preferRelativeResize="0"/>
          <p:nvPr/>
        </p:nvPicPr>
        <p:blipFill rotWithShape="1">
          <a:blip r:embed="rId4">
            <a:alphaModFix/>
          </a:blip>
          <a:srcRect/>
          <a:stretch/>
        </p:blipFill>
        <p:spPr>
          <a:xfrm>
            <a:off x="819425" y="4071812"/>
            <a:ext cx="5234209" cy="20320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32f3375654_0_2"/>
          <p:cNvSpPr txBox="1">
            <a:spLocks noGrp="1"/>
          </p:cNvSpPr>
          <p:nvPr>
            <p:ph type="title"/>
          </p:nvPr>
        </p:nvSpPr>
        <p:spPr>
          <a:xfrm>
            <a:off x="677325" y="609600"/>
            <a:ext cx="8596800" cy="1329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Inter"/>
              <a:buNone/>
            </a:pPr>
            <a:r>
              <a:rPr lang="en-GB" sz="4400" b="1">
                <a:latin typeface="Inter"/>
                <a:ea typeface="Inter"/>
                <a:cs typeface="Inter"/>
                <a:sym typeface="Inter"/>
              </a:rPr>
              <a:t>As a federation many staff work across both schools.</a:t>
            </a:r>
            <a:endParaRPr sz="4400" b="1">
              <a:latin typeface="Inter"/>
              <a:ea typeface="Inter"/>
              <a:cs typeface="Inter"/>
              <a:sym typeface="Inter"/>
            </a:endParaRPr>
          </a:p>
        </p:txBody>
      </p:sp>
      <p:sp>
        <p:nvSpPr>
          <p:cNvPr id="220" name="Google Shape;220;g132f3375654_0_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7</a:t>
            </a:fld>
            <a:endParaRPr sz="900" b="0" i="0" u="none" strike="noStrike" cap="none">
              <a:solidFill>
                <a:srgbClr val="0070C0"/>
              </a:solidFill>
              <a:latin typeface="Trebuchet MS"/>
              <a:ea typeface="Trebuchet MS"/>
              <a:cs typeface="Trebuchet MS"/>
              <a:sym typeface="Trebuchet MS"/>
            </a:endParaRPr>
          </a:p>
        </p:txBody>
      </p:sp>
      <p:pic>
        <p:nvPicPr>
          <p:cNvPr id="221" name="Google Shape;221;g132f3375654_0_2"/>
          <p:cNvPicPr preferRelativeResize="0"/>
          <p:nvPr/>
        </p:nvPicPr>
        <p:blipFill rotWithShape="1">
          <a:blip r:embed="rId3">
            <a:alphaModFix/>
          </a:blip>
          <a:srcRect/>
          <a:stretch/>
        </p:blipFill>
        <p:spPr>
          <a:xfrm>
            <a:off x="677325" y="2112525"/>
            <a:ext cx="2137303" cy="2515050"/>
          </a:xfrm>
          <a:prstGeom prst="rect">
            <a:avLst/>
          </a:prstGeom>
          <a:noFill/>
          <a:ln>
            <a:noFill/>
          </a:ln>
        </p:spPr>
      </p:pic>
      <p:pic>
        <p:nvPicPr>
          <p:cNvPr id="222" name="Google Shape;222;g132f3375654_0_2"/>
          <p:cNvPicPr preferRelativeResize="0"/>
          <p:nvPr/>
        </p:nvPicPr>
        <p:blipFill rotWithShape="1">
          <a:blip r:embed="rId4">
            <a:alphaModFix/>
          </a:blip>
          <a:srcRect/>
          <a:stretch/>
        </p:blipFill>
        <p:spPr>
          <a:xfrm>
            <a:off x="3035075" y="2112525"/>
            <a:ext cx="1984036" cy="2435803"/>
          </a:xfrm>
          <a:prstGeom prst="rect">
            <a:avLst/>
          </a:prstGeom>
          <a:noFill/>
          <a:ln>
            <a:noFill/>
          </a:ln>
        </p:spPr>
      </p:pic>
      <p:pic>
        <p:nvPicPr>
          <p:cNvPr id="223" name="Google Shape;223;g132f3375654_0_2"/>
          <p:cNvPicPr preferRelativeResize="0"/>
          <p:nvPr/>
        </p:nvPicPr>
        <p:blipFill rotWithShape="1">
          <a:blip r:embed="rId5">
            <a:alphaModFix/>
          </a:blip>
          <a:srcRect/>
          <a:stretch/>
        </p:blipFill>
        <p:spPr>
          <a:xfrm>
            <a:off x="7597310" y="2112525"/>
            <a:ext cx="2137290" cy="2435802"/>
          </a:xfrm>
          <a:prstGeom prst="rect">
            <a:avLst/>
          </a:prstGeom>
          <a:noFill/>
          <a:ln>
            <a:noFill/>
          </a:ln>
        </p:spPr>
      </p:pic>
      <p:pic>
        <p:nvPicPr>
          <p:cNvPr id="224" name="Google Shape;224;g132f3375654_0_2"/>
          <p:cNvPicPr preferRelativeResize="0"/>
          <p:nvPr/>
        </p:nvPicPr>
        <p:blipFill rotWithShape="1">
          <a:blip r:embed="rId6">
            <a:alphaModFix/>
          </a:blip>
          <a:srcRect/>
          <a:stretch/>
        </p:blipFill>
        <p:spPr>
          <a:xfrm>
            <a:off x="5239553" y="2112525"/>
            <a:ext cx="2137301" cy="237310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677334" y="609600"/>
            <a:ext cx="8596668" cy="93044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t>The Reception Year Group team </a:t>
            </a:r>
            <a:endParaRPr b="1"/>
          </a:p>
        </p:txBody>
      </p:sp>
      <p:sp>
        <p:nvSpPr>
          <p:cNvPr id="231" name="Google Shape;231;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8</a:t>
            </a:fld>
            <a:endParaRPr sz="900" b="0" i="0" u="none" strike="noStrike" cap="none">
              <a:solidFill>
                <a:srgbClr val="0070C0"/>
              </a:solidFill>
              <a:latin typeface="Trebuchet MS"/>
              <a:ea typeface="Trebuchet MS"/>
              <a:cs typeface="Trebuchet MS"/>
              <a:sym typeface="Trebuchet MS"/>
            </a:endParaRPr>
          </a:p>
        </p:txBody>
      </p:sp>
      <p:pic>
        <p:nvPicPr>
          <p:cNvPr id="232" name="Google Shape;232;p8"/>
          <p:cNvPicPr preferRelativeResize="0"/>
          <p:nvPr/>
        </p:nvPicPr>
        <p:blipFill rotWithShape="1">
          <a:blip r:embed="rId3">
            <a:alphaModFix/>
          </a:blip>
          <a:srcRect/>
          <a:stretch/>
        </p:blipFill>
        <p:spPr>
          <a:xfrm>
            <a:off x="554718" y="1551539"/>
            <a:ext cx="4420950" cy="2603825"/>
          </a:xfrm>
          <a:prstGeom prst="rect">
            <a:avLst/>
          </a:prstGeom>
          <a:noFill/>
          <a:ln>
            <a:noFill/>
          </a:ln>
        </p:spPr>
      </p:pic>
      <p:sp>
        <p:nvSpPr>
          <p:cNvPr id="233" name="Google Shape;233;p8"/>
          <p:cNvSpPr txBox="1"/>
          <p:nvPr/>
        </p:nvSpPr>
        <p:spPr>
          <a:xfrm>
            <a:off x="7495958" y="3752347"/>
            <a:ext cx="218941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Trebuchet MS"/>
                <a:ea typeface="Trebuchet MS"/>
                <a:cs typeface="Trebuchet MS"/>
                <a:sym typeface="Trebuchet MS"/>
              </a:rPr>
              <a:t>Ms Hollie </a:t>
            </a:r>
            <a:r>
              <a:rPr lang="en-GB" sz="1400" b="1" i="0" u="none" strike="noStrike" cap="none" dirty="0" err="1">
                <a:solidFill>
                  <a:srgbClr val="000000"/>
                </a:solidFill>
                <a:latin typeface="Trebuchet MS"/>
                <a:ea typeface="Trebuchet MS"/>
                <a:cs typeface="Trebuchet MS"/>
                <a:sym typeface="Trebuchet MS"/>
              </a:rPr>
              <a:t>Clifft</a:t>
            </a:r>
            <a:r>
              <a:rPr lang="en-GB" sz="1400" b="1" i="0" u="none" strike="noStrike" cap="none" dirty="0">
                <a:solidFill>
                  <a:srgbClr val="000000"/>
                </a:solidFill>
                <a:latin typeface="Trebuchet MS"/>
                <a:ea typeface="Trebuchet MS"/>
                <a:cs typeface="Trebuchet MS"/>
                <a:sym typeface="Trebuchet MS"/>
              </a:rPr>
              <a:t> </a:t>
            </a:r>
            <a:endParaRPr sz="1400" b="1" i="0" u="none" strike="noStrike" cap="none" dirty="0">
              <a:solidFill>
                <a:srgbClr val="000000"/>
              </a:solidFill>
              <a:latin typeface="Trebuchet MS"/>
              <a:ea typeface="Trebuchet MS"/>
              <a:cs typeface="Trebuchet MS"/>
              <a:sym typeface="Trebuchet MS"/>
            </a:endParaRPr>
          </a:p>
        </p:txBody>
      </p:sp>
      <p:sp>
        <p:nvSpPr>
          <p:cNvPr id="234" name="Google Shape;234;p8"/>
          <p:cNvSpPr txBox="1"/>
          <p:nvPr/>
        </p:nvSpPr>
        <p:spPr>
          <a:xfrm>
            <a:off x="5006494" y="3806419"/>
            <a:ext cx="2241710"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000000"/>
                </a:solidFill>
                <a:latin typeface="Inter" panose="020B0502030000000004" pitchFamily="34" charset="0"/>
                <a:ea typeface="Inter" panose="020B0502030000000004" pitchFamily="34" charset="0"/>
                <a:cs typeface="Trebuchet MS"/>
                <a:sym typeface="Trebuchet MS"/>
              </a:rPr>
              <a:t>Mrs Melanie  </a:t>
            </a:r>
            <a:r>
              <a:rPr lang="en-GB" sz="1100" b="1" i="0" u="none" strike="noStrike" cap="none" dirty="0" err="1" smtClean="0">
                <a:solidFill>
                  <a:srgbClr val="000000"/>
                </a:solidFill>
                <a:latin typeface="Inter" panose="020B0502030000000004" pitchFamily="34" charset="0"/>
                <a:ea typeface="Inter" panose="020B0502030000000004" pitchFamily="34" charset="0"/>
                <a:cs typeface="Trebuchet MS"/>
                <a:sym typeface="Trebuchet MS"/>
              </a:rPr>
              <a:t>Yankelowit</a:t>
            </a:r>
            <a:r>
              <a:rPr lang="en-GB" sz="1100" b="1" dirty="0" err="1" smtClean="0">
                <a:latin typeface="Inter" panose="020B0502030000000004" pitchFamily="34" charset="0"/>
                <a:ea typeface="Inter" panose="020B0502030000000004" pitchFamily="34" charset="0"/>
                <a:cs typeface="Trebuchet MS"/>
                <a:sym typeface="Trebuchet MS"/>
              </a:rPr>
              <a:t>z</a:t>
            </a:r>
            <a:endParaRPr sz="1100" b="1" dirty="0">
              <a:latin typeface="Inter" panose="020B0502030000000004" pitchFamily="34" charset="0"/>
              <a:ea typeface="Inter" panose="020B0502030000000004" pitchFamily="34" charset="0"/>
              <a:cs typeface="Trebuchet MS"/>
              <a:sym typeface="Trebuchet MS"/>
            </a:endParaRPr>
          </a:p>
        </p:txBody>
      </p:sp>
      <p:pic>
        <p:nvPicPr>
          <p:cNvPr id="235" name="Google Shape;235;p8"/>
          <p:cNvPicPr preferRelativeResize="0"/>
          <p:nvPr/>
        </p:nvPicPr>
        <p:blipFill>
          <a:blip r:embed="rId4">
            <a:alphaModFix/>
          </a:blip>
          <a:stretch>
            <a:fillRect/>
          </a:stretch>
        </p:blipFill>
        <p:spPr>
          <a:xfrm>
            <a:off x="5044674" y="1641069"/>
            <a:ext cx="2165350" cy="2165350"/>
          </a:xfrm>
          <a:prstGeom prst="rect">
            <a:avLst/>
          </a:prstGeom>
          <a:noFill/>
          <a:ln>
            <a:noFill/>
          </a:ln>
        </p:spPr>
      </p:pic>
      <p:pic>
        <p:nvPicPr>
          <p:cNvPr id="2" name="Picture 1"/>
          <p:cNvPicPr>
            <a:picLocks noChangeAspect="1"/>
          </p:cNvPicPr>
          <p:nvPr/>
        </p:nvPicPr>
        <p:blipFill>
          <a:blip r:embed="rId5"/>
          <a:stretch>
            <a:fillRect/>
          </a:stretch>
        </p:blipFill>
        <p:spPr>
          <a:xfrm>
            <a:off x="7495958" y="1625695"/>
            <a:ext cx="2189410" cy="20842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677334" y="609600"/>
            <a:ext cx="8596668" cy="93044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t>The Reception Year team support staff</a:t>
            </a:r>
            <a:endParaRPr b="1"/>
          </a:p>
        </p:txBody>
      </p:sp>
      <p:sp>
        <p:nvSpPr>
          <p:cNvPr id="242" name="Google Shape;24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9</a:t>
            </a:fld>
            <a:endParaRPr sz="900" b="0" i="0" u="none" strike="noStrike" cap="none">
              <a:solidFill>
                <a:srgbClr val="0070C0"/>
              </a:solidFill>
              <a:latin typeface="Trebuchet MS"/>
              <a:ea typeface="Trebuchet MS"/>
              <a:cs typeface="Trebuchet MS"/>
              <a:sym typeface="Trebuchet MS"/>
            </a:endParaRPr>
          </a:p>
        </p:txBody>
      </p:sp>
      <p:pic>
        <p:nvPicPr>
          <p:cNvPr id="243" name="Google Shape;243;p9"/>
          <p:cNvPicPr preferRelativeResize="0"/>
          <p:nvPr/>
        </p:nvPicPr>
        <p:blipFill rotWithShape="1">
          <a:blip r:embed="rId3">
            <a:alphaModFix/>
          </a:blip>
          <a:srcRect/>
          <a:stretch/>
        </p:blipFill>
        <p:spPr>
          <a:xfrm>
            <a:off x="677325" y="1668221"/>
            <a:ext cx="2184375" cy="2572600"/>
          </a:xfrm>
          <a:prstGeom prst="rect">
            <a:avLst/>
          </a:prstGeom>
          <a:noFill/>
          <a:ln>
            <a:noFill/>
          </a:ln>
        </p:spPr>
      </p:pic>
      <p:pic>
        <p:nvPicPr>
          <p:cNvPr id="244" name="Google Shape;244;p9"/>
          <p:cNvPicPr preferRelativeResize="0"/>
          <p:nvPr/>
        </p:nvPicPr>
        <p:blipFill rotWithShape="1">
          <a:blip r:embed="rId4">
            <a:alphaModFix/>
          </a:blip>
          <a:srcRect/>
          <a:stretch/>
        </p:blipFill>
        <p:spPr>
          <a:xfrm>
            <a:off x="3014100" y="1668225"/>
            <a:ext cx="2099275" cy="2601630"/>
          </a:xfrm>
          <a:prstGeom prst="rect">
            <a:avLst/>
          </a:prstGeom>
          <a:noFill/>
          <a:ln>
            <a:noFill/>
          </a:ln>
        </p:spPr>
      </p:pic>
      <p:pic>
        <p:nvPicPr>
          <p:cNvPr id="245" name="Google Shape;245;p9"/>
          <p:cNvPicPr preferRelativeResize="0"/>
          <p:nvPr/>
        </p:nvPicPr>
        <p:blipFill rotWithShape="1">
          <a:blip r:embed="rId5">
            <a:alphaModFix/>
          </a:blip>
          <a:srcRect/>
          <a:stretch/>
        </p:blipFill>
        <p:spPr>
          <a:xfrm>
            <a:off x="5113375" y="1721471"/>
            <a:ext cx="2099287" cy="2548375"/>
          </a:xfrm>
          <a:prstGeom prst="rect">
            <a:avLst/>
          </a:prstGeom>
          <a:noFill/>
          <a:ln>
            <a:noFill/>
          </a:ln>
        </p:spPr>
      </p:pic>
      <p:pic>
        <p:nvPicPr>
          <p:cNvPr id="2" name="Picture 1"/>
          <p:cNvPicPr>
            <a:picLocks noChangeAspect="1"/>
          </p:cNvPicPr>
          <p:nvPr/>
        </p:nvPicPr>
        <p:blipFill>
          <a:blip r:embed="rId6"/>
          <a:stretch>
            <a:fillRect/>
          </a:stretch>
        </p:blipFill>
        <p:spPr>
          <a:xfrm>
            <a:off x="7385460" y="1721471"/>
            <a:ext cx="2073522" cy="25483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4">
      <a:dk1>
        <a:srgbClr val="000000"/>
      </a:dk1>
      <a:lt1>
        <a:srgbClr val="FFFFFF"/>
      </a:lt1>
      <a:dk2>
        <a:srgbClr val="335B74"/>
      </a:dk2>
      <a:lt2>
        <a:srgbClr val="DFE3E5"/>
      </a:lt2>
      <a:accent1>
        <a:srgbClr val="0070C0"/>
      </a:accent1>
      <a:accent2>
        <a:srgbClr val="3764F2"/>
      </a:accent2>
      <a:accent3>
        <a:srgbClr val="27CED7"/>
      </a:accent3>
      <a:accent4>
        <a:srgbClr val="FAC833"/>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2249</Words>
  <Application>Microsoft Office PowerPoint</Application>
  <PresentationFormat>Widescreen</PresentationFormat>
  <Paragraphs>289</Paragraphs>
  <Slides>28</Slides>
  <Notes>28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Inter</vt:lpstr>
      <vt:lpstr>Trebuchet MS</vt:lpstr>
      <vt:lpstr>Calibri</vt:lpstr>
      <vt:lpstr>Inter Medium</vt:lpstr>
      <vt:lpstr>Gill Sans</vt:lpstr>
      <vt:lpstr>Arial</vt:lpstr>
      <vt:lpstr>Facet</vt:lpstr>
      <vt:lpstr>PowerPoint Presentation</vt:lpstr>
      <vt:lpstr>PowerPoint Presentation</vt:lpstr>
      <vt:lpstr>Welcome to our Federation  </vt:lpstr>
      <vt:lpstr>Our Federation Goals 2020-25</vt:lpstr>
      <vt:lpstr>Our priorities in order to achieve our goals:</vt:lpstr>
      <vt:lpstr>Who is who at MHIS?</vt:lpstr>
      <vt:lpstr>As a federation many staff work across both schools.</vt:lpstr>
      <vt:lpstr>The Reception Year Group team </vt:lpstr>
      <vt:lpstr>The Reception Year team support staff</vt:lpstr>
      <vt:lpstr>Where do we start with our curriculum in our Early Years? </vt:lpstr>
      <vt:lpstr>Our Curriculum </vt:lpstr>
      <vt:lpstr>Our Curriculum</vt:lpstr>
      <vt:lpstr>Our Curriculum </vt:lpstr>
      <vt:lpstr>The School Day</vt:lpstr>
      <vt:lpstr>School lunches </vt:lpstr>
      <vt:lpstr>SEN/ Inclusion</vt:lpstr>
      <vt:lpstr>Medical Needs </vt:lpstr>
      <vt:lpstr>How we communicate with you</vt:lpstr>
      <vt:lpstr>Preparing the children for Reception </vt:lpstr>
      <vt:lpstr>Developing independence ready for school. </vt:lpstr>
      <vt:lpstr>Uniform </vt:lpstr>
      <vt:lpstr>Moss Hall Schools Association (MHSA)  </vt:lpstr>
      <vt:lpstr>PowerPoint Presentation</vt:lpstr>
      <vt:lpstr>Moss Hall Schools Association Date for your diary</vt:lpstr>
      <vt:lpstr>What happens next?</vt:lpstr>
      <vt:lpstr>Significant Dates </vt:lpstr>
      <vt:lpstr>Significant dates - starting school</vt:lpstr>
      <vt:lpstr>Your questions for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Wynne</dc:creator>
  <cp:lastModifiedBy>Laura Wynne</cp:lastModifiedBy>
  <cp:revision>4</cp:revision>
  <dcterms:created xsi:type="dcterms:W3CDTF">2021-06-09T21:23:39Z</dcterms:created>
  <dcterms:modified xsi:type="dcterms:W3CDTF">2022-06-17T11:41:42Z</dcterms:modified>
</cp:coreProperties>
</file>