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9" r:id="rId1"/>
  </p:sldMasterIdLst>
  <p:notesMasterIdLst>
    <p:notesMasterId r:id="rId18"/>
  </p:notesMasterIdLst>
  <p:sldIdLst>
    <p:sldId id="256" r:id="rId2"/>
    <p:sldId id="259" r:id="rId3"/>
    <p:sldId id="289" r:id="rId4"/>
    <p:sldId id="290" r:id="rId5"/>
    <p:sldId id="291" r:id="rId6"/>
    <p:sldId id="292" r:id="rId7"/>
    <p:sldId id="293" r:id="rId8"/>
    <p:sldId id="296" r:id="rId9"/>
    <p:sldId id="297" r:id="rId10"/>
    <p:sldId id="298" r:id="rId11"/>
    <p:sldId id="299" r:id="rId12"/>
    <p:sldId id="300" r:id="rId13"/>
    <p:sldId id="301" r:id="rId14"/>
    <p:sldId id="302" r:id="rId15"/>
    <p:sldId id="303" r:id="rId16"/>
    <p:sldId id="287" r:id="rId17"/>
  </p:sldIdLst>
  <p:sldSz cx="9144000" cy="5143500" type="screen16x9"/>
  <p:notesSz cx="6858000" cy="9144000"/>
  <p:embeddedFontLst>
    <p:embeddedFont>
      <p:font typeface="Nunito Sans SemiBold" panose="020B0604020202020204" charset="0"/>
      <p:regular r:id="rId19"/>
      <p:bold r:id="rId20"/>
      <p:italic r:id="rId21"/>
      <p:boldItalic r:id="rId22"/>
    </p:embeddedFont>
    <p:embeddedFont>
      <p:font typeface="Inter" panose="02000503000000020004" pitchFamily="2" charset="0"/>
      <p:regular r:id="rId23"/>
      <p:bold r:id="rId24"/>
    </p:embeddedFont>
    <p:embeddedFont>
      <p:font typeface="Nunito" panose="020B0604020202020204"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3593"/>
    <a:srgbClr val="64A0FC"/>
    <a:srgbClr val="2779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0547" autoAdjust="0"/>
  </p:normalViewPr>
  <p:slideViewPr>
    <p:cSldViewPr snapToGrid="0">
      <p:cViewPr varScale="1">
        <p:scale>
          <a:sx n="82" d="100"/>
          <a:sy n="82" d="100"/>
        </p:scale>
        <p:origin x="1474"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mathsframe.co.uk/en/resources/resource/477/Multiplication-Tables-Check"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c3bc65d59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c3bc65d59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latin typeface="Arial" panose="020B0604020202020204" pitchFamily="34" charset="0"/>
                <a:cs typeface="Arial" panose="020B0604020202020204" pitchFamily="34" charset="0"/>
              </a:rPr>
              <a:t>Children build on their existing understanding using </a:t>
            </a:r>
            <a:r>
              <a:rPr lang="en-US" b="1" dirty="0">
                <a:latin typeface="Arial" panose="020B0604020202020204" pitchFamily="34" charset="0"/>
                <a:cs typeface="Arial" panose="020B0604020202020204" pitchFamily="34" charset="0"/>
              </a:rPr>
              <a:t>arrays</a:t>
            </a:r>
            <a:r>
              <a:rPr lang="en-US" dirty="0">
                <a:latin typeface="Arial" panose="020B0604020202020204" pitchFamily="34" charset="0"/>
                <a:cs typeface="Arial" panose="020B0604020202020204" pitchFamily="34" charset="0"/>
              </a:rPr>
              <a:t>, turning the arrays around to show that you now have 2 groups of 3 and they will still total 6. This can then be linked to recalling multiplication facts, e.g. if they know their 2 times table as facts but not their 3 times table, they can use 2 x 3 to work out 3 x 2. </a:t>
            </a:r>
            <a:endParaRPr lang="en-GB" dirty="0"/>
          </a:p>
        </p:txBody>
      </p:sp>
    </p:spTree>
    <p:extLst>
      <p:ext uri="{BB962C8B-B14F-4D97-AF65-F5344CB8AC3E}">
        <p14:creationId xmlns:p14="http://schemas.microsoft.com/office/powerpoint/2010/main" val="13358270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latin typeface="Arial" panose="020B0604020202020204" pitchFamily="34" charset="0"/>
                <a:cs typeface="Arial" panose="020B0604020202020204" pitchFamily="34" charset="0"/>
              </a:rPr>
              <a:t>Even though division is not tested in the MTC, it is important that pupils have a strong understanding of the connection between multiplication and division. </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latin typeface="Arial" panose="020B0604020202020204" pitchFamily="34" charset="0"/>
                <a:cs typeface="Arial" panose="020B0604020202020204" pitchFamily="34" charset="0"/>
              </a:rPr>
              <a:t>Again, the use of arrays is key. Children need experience of pulling arrays apart into groups or sharing. After basic experience has been gained, the children should start to ‘see’ an array structure as 5 groups of 4 equal 20 and 20 can be split into 5 groups of 4.</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979491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latin typeface="Arial" panose="020B0604020202020204" pitchFamily="34" charset="0"/>
                <a:cs typeface="Arial" panose="020B0604020202020204" pitchFamily="34" charset="0"/>
              </a:rPr>
              <a:t>From here it is only a short jump to understanding that any missing number can be worked out through knowledge of number families, e.g. 4 x [ ] = 20 or [ ] ÷ 4 = 5. There are other methods children can use to work out missing numbers but our goal is to increase working memory in order to increase instant recall from long term memory. Being able to bounce around a number family will achieve that.</a:t>
            </a:r>
          </a:p>
        </p:txBody>
      </p:sp>
    </p:spTree>
    <p:extLst>
      <p:ext uri="{BB962C8B-B14F-4D97-AF65-F5344CB8AC3E}">
        <p14:creationId xmlns:p14="http://schemas.microsoft.com/office/powerpoint/2010/main" val="42265669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Games to try:</a:t>
            </a:r>
          </a:p>
          <a:p>
            <a:pPr marL="457200" indent="-298450"/>
            <a:r>
              <a:rPr lang="en-GB" dirty="0">
                <a:solidFill>
                  <a:schemeClr val="tx1"/>
                </a:solidFill>
                <a:latin typeface="+mn-lt"/>
              </a:rPr>
              <a:t>Climb the stairs counting in multiples</a:t>
            </a:r>
          </a:p>
          <a:p>
            <a:pPr marL="457200" indent="-298450"/>
            <a:r>
              <a:rPr lang="en-GB" dirty="0">
                <a:solidFill>
                  <a:schemeClr val="tx1"/>
                </a:solidFill>
                <a:latin typeface="+mn-lt"/>
              </a:rPr>
              <a:t>Play time tables games verbally.</a:t>
            </a:r>
          </a:p>
          <a:p>
            <a:pPr marL="457200" indent="-298450"/>
            <a:r>
              <a:rPr lang="en-GB" dirty="0">
                <a:solidFill>
                  <a:schemeClr val="tx1"/>
                </a:solidFill>
                <a:latin typeface="+mn-lt"/>
              </a:rPr>
              <a:t>Listen and sing along to times tables songs.</a:t>
            </a:r>
          </a:p>
          <a:p>
            <a:pPr marL="457200" indent="-298450"/>
            <a:r>
              <a:rPr lang="en-GB" dirty="0">
                <a:solidFill>
                  <a:schemeClr val="tx1"/>
                </a:solidFill>
                <a:latin typeface="+mn-lt"/>
              </a:rPr>
              <a:t>Take it in turns to say times tables in funny voices. </a:t>
            </a:r>
          </a:p>
          <a:p>
            <a:pPr marL="457200" indent="-298450"/>
            <a:r>
              <a:rPr lang="en-GB" dirty="0">
                <a:solidFill>
                  <a:schemeClr val="tx1"/>
                </a:solidFill>
                <a:latin typeface="+mn-lt"/>
              </a:rPr>
              <a:t>Play maths games online. </a:t>
            </a:r>
          </a:p>
        </p:txBody>
      </p:sp>
    </p:spTree>
    <p:extLst>
      <p:ext uri="{BB962C8B-B14F-4D97-AF65-F5344CB8AC3E}">
        <p14:creationId xmlns:p14="http://schemas.microsoft.com/office/powerpoint/2010/main" val="40275198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The test is designed to identify pupils who need support, not as a diagnostic tool to assess the times tables children struggle with. </a:t>
            </a:r>
          </a:p>
        </p:txBody>
      </p:sp>
    </p:spTree>
    <p:extLst>
      <p:ext uri="{BB962C8B-B14F-4D97-AF65-F5344CB8AC3E}">
        <p14:creationId xmlns:p14="http://schemas.microsoft.com/office/powerpoint/2010/main" val="16782516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GB" dirty="0">
                <a:latin typeface="Arial" charset="0"/>
                <a:ea typeface="Arial" charset="0"/>
                <a:cs typeface="Arial" charset="0"/>
              </a:rPr>
              <a:t>It is up to individual schools to decide how the check is administered – some schools will administer individually while others will take small groups out or administer to the whole class.</a:t>
            </a:r>
          </a:p>
          <a:p>
            <a:pPr marL="457200" indent="-298450"/>
            <a:r>
              <a:rPr lang="en-GB" dirty="0"/>
              <a:t>A list of pupils who should not take the test can be found in the administration guidance of the MTC documentation. </a:t>
            </a:r>
          </a:p>
        </p:txBody>
      </p:sp>
    </p:spTree>
    <p:extLst>
      <p:ext uri="{BB962C8B-B14F-4D97-AF65-F5344CB8AC3E}">
        <p14:creationId xmlns:p14="http://schemas.microsoft.com/office/powerpoint/2010/main" val="2691994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tabLst/>
              <a:defRPr/>
            </a:pPr>
            <a:r>
              <a:rPr lang="en-GB" dirty="0">
                <a:latin typeface="Arial" charset="0"/>
                <a:ea typeface="Arial" charset="0"/>
                <a:cs typeface="Arial" charset="0"/>
              </a:rPr>
              <a:t>Some children will be eligible for additional support (detailed in the next slide).</a:t>
            </a:r>
          </a:p>
          <a:p>
            <a:pPr marL="457200" marR="0" lvl="0" indent="-298450" algn="l" defTabSz="914400" rtl="0" eaLnBrk="1" fontAlgn="auto" latinLnBrk="0" hangingPunct="1">
              <a:lnSpc>
                <a:spcPct val="100000"/>
              </a:lnSpc>
              <a:spcBef>
                <a:spcPts val="0"/>
              </a:spcBef>
              <a:spcAft>
                <a:spcPts val="0"/>
              </a:spcAft>
              <a:buClr>
                <a:srgbClr val="000000"/>
              </a:buClr>
              <a:buSzPts val="1100"/>
              <a:tabLst/>
              <a:defRPr/>
            </a:pPr>
            <a:r>
              <a:rPr lang="en-GB" dirty="0">
                <a:latin typeface="Arial" charset="0"/>
                <a:ea typeface="Arial" charset="0"/>
                <a:cs typeface="Arial" charset="0"/>
              </a:rPr>
              <a:t>6 seconds per answer means that children must be able to read, recall and enter their response within that time.  Whatever is written in the answer box at the end of 6 seconds will be counted as the answer i.e. if the student intends to write 144 and only 14 is typed when the timer ends, their recorded answer is 14.  </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GB" dirty="0"/>
              <a:t>Children are allowed to practise before taking the check.</a:t>
            </a:r>
          </a:p>
          <a:p>
            <a:pPr marL="457200" marR="0" lvl="0" indent="-298450" algn="l" defTabSz="914400" rtl="0" eaLnBrk="1" fontAlgn="auto" latinLnBrk="0" hangingPunct="1">
              <a:lnSpc>
                <a:spcPct val="100000"/>
              </a:lnSpc>
              <a:spcBef>
                <a:spcPts val="0"/>
              </a:spcBef>
              <a:spcAft>
                <a:spcPts val="0"/>
              </a:spcAft>
              <a:buClr>
                <a:srgbClr val="000000"/>
              </a:buClr>
              <a:buSzPts val="1100"/>
              <a:tabLst/>
              <a:defRPr/>
            </a:pPr>
            <a:r>
              <a:rPr lang="en-GB" dirty="0">
                <a:latin typeface="Arial" panose="020B0604020202020204" pitchFamily="34" charset="0"/>
                <a:cs typeface="Arial" panose="020B0604020202020204" pitchFamily="34" charset="0"/>
                <a:hlinkClick r:id="rId3"/>
              </a:rPr>
              <a:t>https://mathsframe.co.uk/en/resources/resource/477/Multiplication-Tables-Check</a:t>
            </a:r>
            <a:r>
              <a:rPr lang="en-GB" dirty="0">
                <a:latin typeface="Arial" panose="020B0604020202020204" pitchFamily="34" charset="0"/>
                <a:cs typeface="Arial" panose="020B0604020202020204" pitchFamily="34" charset="0"/>
              </a:rPr>
              <a:t> example showing how quick the questions are/ types of questions. </a:t>
            </a:r>
          </a:p>
        </p:txBody>
      </p:sp>
    </p:spTree>
    <p:extLst>
      <p:ext uri="{BB962C8B-B14F-4D97-AF65-F5344CB8AC3E}">
        <p14:creationId xmlns:p14="http://schemas.microsoft.com/office/powerpoint/2010/main" val="29137484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Children eligible for access arrangements are:</a:t>
            </a:r>
          </a:p>
          <a:p>
            <a:pPr marL="457200" indent="-298450"/>
            <a:r>
              <a:rPr lang="en-GB" dirty="0"/>
              <a:t>Children with an EHC plan</a:t>
            </a:r>
          </a:p>
          <a:p>
            <a:pPr marL="457200" indent="-298450"/>
            <a:r>
              <a:rPr lang="en-GB" dirty="0"/>
              <a:t>Children who have provisions made in school using the SEND support system.</a:t>
            </a:r>
          </a:p>
          <a:p>
            <a:pPr marL="457200" indent="-298450"/>
            <a:r>
              <a:rPr lang="en-GB" dirty="0"/>
              <a:t>Children with behavioural, emotional or social difficulties </a:t>
            </a:r>
          </a:p>
          <a:p>
            <a:pPr marL="457200" indent="-298450"/>
            <a:r>
              <a:rPr lang="en-GB" dirty="0"/>
              <a:t>Children with EAL </a:t>
            </a:r>
          </a:p>
          <a:p>
            <a:pPr marL="158750" indent="0">
              <a:buNone/>
            </a:pPr>
            <a:r>
              <a:rPr lang="en-GB" dirty="0"/>
              <a:t>Schools do not need to request permission to use access arrangements. The support should be based on the support provided in school and should not advantage or disadvantage individual children.  </a:t>
            </a:r>
          </a:p>
          <a:p>
            <a:pPr marL="158750" indent="0">
              <a:buNone/>
            </a:pPr>
            <a:r>
              <a:rPr lang="en-GB" dirty="0"/>
              <a:t>A child can be assigned more than one access arrangement, if required. </a:t>
            </a:r>
          </a:p>
        </p:txBody>
      </p:sp>
    </p:spTree>
    <p:extLst>
      <p:ext uri="{BB962C8B-B14F-4D97-AF65-F5344CB8AC3E}">
        <p14:creationId xmlns:p14="http://schemas.microsoft.com/office/powerpoint/2010/main" val="27545996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GB" dirty="0"/>
              <a:t>Some questions will be repeated across different checks, but no more than 30% of questions will be repeated in any two checks. This </a:t>
            </a:r>
            <a:r>
              <a:rPr lang="en-GB" dirty="0">
                <a:latin typeface="Arial" panose="020B0604020202020204" pitchFamily="34" charset="0"/>
                <a:cs typeface="Arial" panose="020B0604020202020204" pitchFamily="34" charset="0"/>
              </a:rPr>
              <a:t>means that if the check gets interrupted and children need to re-start it, they will only have a minimal advantage.</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GB" dirty="0">
                <a:latin typeface="Arial" charset="0"/>
                <a:ea typeface="Arial" charset="0"/>
                <a:cs typeface="Arial" charset="0"/>
              </a:rPr>
              <a:t>During the check pupils may be able to restart if certain conditions are met (e.g. a fire alarm). </a:t>
            </a:r>
          </a:p>
          <a:p>
            <a:pPr marL="171450" indent="-171450">
              <a:buFont typeface="Arial" panose="020B0604020202020204" pitchFamily="34" charset="0"/>
              <a:buChar char="•"/>
            </a:pPr>
            <a:r>
              <a:rPr lang="en-GB" dirty="0">
                <a:latin typeface="Arial" panose="020B0604020202020204" pitchFamily="34" charset="0"/>
                <a:cs typeface="Arial" panose="020B0604020202020204" pitchFamily="34" charset="0"/>
              </a:rPr>
              <a:t>The results will be sent to the schools when all the checks have been completed but it is then up to the school if they report the results or not. </a:t>
            </a:r>
          </a:p>
          <a:p>
            <a:pPr marL="171450" indent="-171450">
              <a:buFont typeface="Arial" panose="020B0604020202020204" pitchFamily="34" charset="0"/>
              <a:buChar char="•"/>
            </a:pPr>
            <a:r>
              <a:rPr lang="en-GB" dirty="0">
                <a:latin typeface="Arial" panose="020B0604020202020204" pitchFamily="34" charset="0"/>
                <a:cs typeface="Arial" panose="020B0604020202020204" pitchFamily="34" charset="0"/>
              </a:rPr>
              <a:t>There won’t be questions from the 1 times tables (although they might be included </a:t>
            </a:r>
            <a:r>
              <a:rPr lang="en-GB">
                <a:latin typeface="Arial" panose="020B0604020202020204" pitchFamily="34" charset="0"/>
                <a:cs typeface="Arial" panose="020B0604020202020204" pitchFamily="34" charset="0"/>
              </a:rPr>
              <a:t>in the  </a:t>
            </a:r>
            <a:r>
              <a:rPr lang="en-GB" dirty="0">
                <a:latin typeface="Arial" panose="020B0604020202020204" pitchFamily="34" charset="0"/>
                <a:cs typeface="Arial" panose="020B0604020202020204" pitchFamily="34" charset="0"/>
              </a:rPr>
              <a:t>3 practice questions).</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GB" dirty="0"/>
              <a:t>There will be a maximum of 7 questions from the 2, 5 and 10 times tables.</a:t>
            </a:r>
            <a:endParaRPr lang="en-GB" dirty="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latin typeface="Arial" panose="020B0604020202020204" pitchFamily="34" charset="0"/>
                <a:cs typeface="Arial" panose="020B0604020202020204" pitchFamily="34" charset="0"/>
              </a:rPr>
              <a:t>There is a focus on the </a:t>
            </a:r>
            <a:r>
              <a:rPr kumimoji="0" lang="en-GB" sz="1100" b="0" i="0" u="none" strike="noStrike" kern="1200" cap="none" spc="0" normalizeH="0" baseline="0" noProof="0" dirty="0">
                <a:ln>
                  <a:noFill/>
                </a:ln>
                <a:solidFill>
                  <a:srgbClr val="388CDA"/>
                </a:solidFill>
                <a:effectLst/>
                <a:uLnTx/>
                <a:uFillTx/>
                <a:latin typeface="Arial" panose="020B0604020202020204" pitchFamily="34" charset="0"/>
                <a:ea typeface="+mn-ea"/>
                <a:cs typeface="Arial" panose="020B0604020202020204" pitchFamily="34" charset="0"/>
              </a:rPr>
              <a:t>6, 7, 8, 9 and 12 times tables as they</a:t>
            </a:r>
            <a:r>
              <a:rPr lang="en-GB" b="0"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are the ‘most difficult’ multiplication tables.</a:t>
            </a:r>
          </a:p>
        </p:txBody>
      </p:sp>
    </p:spTree>
    <p:extLst>
      <p:ext uri="{BB962C8B-B14F-4D97-AF65-F5344CB8AC3E}">
        <p14:creationId xmlns:p14="http://schemas.microsoft.com/office/powerpoint/2010/main" val="27946869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The table shows the minimum/ maximum number of questions from each times table that will be asked. </a:t>
            </a:r>
          </a:p>
        </p:txBody>
      </p:sp>
    </p:spTree>
    <p:extLst>
      <p:ext uri="{BB962C8B-B14F-4D97-AF65-F5344CB8AC3E}">
        <p14:creationId xmlns:p14="http://schemas.microsoft.com/office/powerpoint/2010/main" val="19813905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Arial" panose="020B0604020202020204" pitchFamily="34" charset="0"/>
                <a:cs typeface="Arial" panose="020B0604020202020204" pitchFamily="34" charset="0"/>
              </a:rPr>
              <a:t>Counting will start before beginning to develop understanding and reasoning but will continue long after, until all times tables can be counted through sequentially at speed.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Arial" panose="020B0604020202020204" pitchFamily="34" charset="0"/>
                <a:cs typeface="Arial" panose="020B0604020202020204" pitchFamily="34" charset="0"/>
              </a:rPr>
              <a:t>Counting using manipulatives should start with physical objects (shoes, socks, hands </a:t>
            </a:r>
            <a:r>
              <a:rPr lang="en-US" dirty="0" err="1">
                <a:latin typeface="Arial" panose="020B0604020202020204" pitchFamily="34" charset="0"/>
                <a:cs typeface="Arial" panose="020B0604020202020204" pitchFamily="34" charset="0"/>
              </a:rPr>
              <a:t>etc</a:t>
            </a:r>
            <a:r>
              <a:rPr lang="en-US" dirty="0">
                <a:latin typeface="Arial" panose="020B0604020202020204" pitchFamily="34" charset="0"/>
                <a:cs typeface="Arial" panose="020B0604020202020204" pitchFamily="34" charset="0"/>
              </a:rPr>
              <a:t>) before moving on to counters </a:t>
            </a:r>
            <a:r>
              <a:rPr lang="en-US" dirty="0" err="1">
                <a:latin typeface="Arial" panose="020B0604020202020204" pitchFamily="34" charset="0"/>
                <a:cs typeface="Arial" panose="020B0604020202020204" pitchFamily="34" charset="0"/>
              </a:rPr>
              <a:t>etc</a:t>
            </a:r>
            <a:endParaRPr lang="en-US" dirty="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Arial" panose="020B0604020202020204" pitchFamily="34" charset="0"/>
                <a:cs typeface="Arial" panose="020B0604020202020204" pitchFamily="34" charset="0"/>
              </a:rPr>
              <a:t>Whenever starting children counting in a new amount, such as counting in 8s, children should be given the opportunity to see visually what that looks like to reinforce 4 x 8 looks quite big compared to 4 x 6.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Arial" panose="020B0604020202020204" pitchFamily="34" charset="0"/>
                <a:cs typeface="Arial" panose="020B0604020202020204" pitchFamily="34" charset="0"/>
              </a:rPr>
              <a:t>Patterns could be 4 x 8 is the same as 4 x 4 doubled.</a:t>
            </a:r>
          </a:p>
        </p:txBody>
      </p:sp>
    </p:spTree>
    <p:extLst>
      <p:ext uri="{BB962C8B-B14F-4D97-AF65-F5344CB8AC3E}">
        <p14:creationId xmlns:p14="http://schemas.microsoft.com/office/powerpoint/2010/main" val="16636918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latin typeface="Arial" panose="020B0604020202020204" pitchFamily="34" charset="0"/>
                <a:cs typeface="Arial" panose="020B0604020202020204" pitchFamily="34" charset="0"/>
              </a:rPr>
              <a:t>Children need experience of using concrete manipulatives such as counters or multilink cubes and pictorial representations of objects, forming arrays.</a:t>
            </a:r>
          </a:p>
        </p:txBody>
      </p:sp>
    </p:spTree>
    <p:extLst>
      <p:ext uri="{BB962C8B-B14F-4D97-AF65-F5344CB8AC3E}">
        <p14:creationId xmlns:p14="http://schemas.microsoft.com/office/powerpoint/2010/main" val="19299530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1" name="Google Shape;11;p2"/>
          <p:cNvSpPr/>
          <p:nvPr/>
        </p:nvSpPr>
        <p:spPr>
          <a:xfrm>
            <a:off x="0" y="0"/>
            <a:ext cx="9144000" cy="5143500"/>
          </a:xfrm>
          <a:prstGeom prst="rect">
            <a:avLst/>
          </a:prstGeom>
          <a:solidFill>
            <a:srgbClr val="1043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3724275" y="971550"/>
            <a:ext cx="1619100" cy="1619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 name="Google Shape;13;p2"/>
          <p:cNvPicPr preferRelativeResize="0"/>
          <p:nvPr/>
        </p:nvPicPr>
        <p:blipFill>
          <a:blip r:embed="rId2">
            <a:alphaModFix/>
          </a:blip>
          <a:stretch>
            <a:fillRect/>
          </a:stretch>
        </p:blipFill>
        <p:spPr>
          <a:xfrm>
            <a:off x="4028000" y="1335094"/>
            <a:ext cx="1011651" cy="892000"/>
          </a:xfrm>
          <a:prstGeom prst="rect">
            <a:avLst/>
          </a:prstGeom>
          <a:noFill/>
          <a:ln>
            <a:noFill/>
          </a:ln>
        </p:spPr>
      </p:pic>
      <p:sp>
        <p:nvSpPr>
          <p:cNvPr id="14" name="Google Shape;14;p2"/>
          <p:cNvSpPr txBox="1">
            <a:spLocks noGrp="1"/>
          </p:cNvSpPr>
          <p:nvPr>
            <p:ph type="title"/>
          </p:nvPr>
        </p:nvSpPr>
        <p:spPr>
          <a:xfrm>
            <a:off x="311700" y="2636725"/>
            <a:ext cx="85206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3100"/>
              <a:buFont typeface="Nunito"/>
              <a:buNone/>
              <a:defRPr sz="3100">
                <a:solidFill>
                  <a:srgbClr val="FFFFFF"/>
                </a:solidFill>
                <a:latin typeface="+mj-lt"/>
                <a:ea typeface="Nunito"/>
                <a:cs typeface="Nunito"/>
                <a:sym typeface="Nunito"/>
              </a:defRPr>
            </a:lvl1pPr>
            <a:lvl2pPr lvl="1"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2pPr>
            <a:lvl3pPr lvl="2"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3pPr>
            <a:lvl4pPr lvl="3"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4pPr>
            <a:lvl5pPr lvl="4"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5pPr>
            <a:lvl6pPr lvl="5"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6pPr>
            <a:lvl7pPr lvl="6"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7pPr>
            <a:lvl8pPr lvl="7"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8pPr>
            <a:lvl9pPr lvl="8"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9pPr>
          </a:lstStyle>
          <a:p>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217850" y="207250"/>
            <a:ext cx="8520600" cy="434776"/>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1800">
                <a:latin typeface="+mn-lt"/>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
        <p:nvSpPr>
          <p:cNvPr id="31" name="Google Shape;31;p6"/>
          <p:cNvSpPr txBox="1">
            <a:spLocks noGrp="1"/>
          </p:cNvSpPr>
          <p:nvPr>
            <p:ph type="body" idx="1"/>
          </p:nvPr>
        </p:nvSpPr>
        <p:spPr>
          <a:xfrm>
            <a:off x="311700" y="739302"/>
            <a:ext cx="8520600" cy="3829573"/>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Font typeface="Nunito"/>
              <a:buChar char="●"/>
              <a:defRPr sz="1600">
                <a:solidFill>
                  <a:schemeClr val="tx1"/>
                </a:solidFill>
                <a:latin typeface="+mn-lt"/>
                <a:ea typeface="Nunito"/>
                <a:cs typeface="Nunito"/>
                <a:sym typeface="Nunito"/>
              </a:defRPr>
            </a:lvl1pPr>
            <a:lvl2pPr marL="914400" lvl="1" indent="-317500" rtl="0">
              <a:spcBef>
                <a:spcPts val="1600"/>
              </a:spcBef>
              <a:spcAft>
                <a:spcPts val="0"/>
              </a:spcAft>
              <a:buSzPts val="1400"/>
              <a:buFont typeface="Nunito"/>
              <a:buChar char="○"/>
              <a:defRPr>
                <a:latin typeface="Nunito"/>
                <a:ea typeface="Nunito"/>
                <a:cs typeface="Nunito"/>
                <a:sym typeface="Nunito"/>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Font typeface="Nunito"/>
              <a:buChar char="●"/>
              <a:defRPr>
                <a:latin typeface="Nunito"/>
                <a:ea typeface="Nunito"/>
                <a:cs typeface="Nunito"/>
                <a:sym typeface="Nunito"/>
              </a:defRPr>
            </a:lvl4pPr>
            <a:lvl5pPr marL="2286000" lvl="4" indent="-317500" rtl="0">
              <a:spcBef>
                <a:spcPts val="1600"/>
              </a:spcBef>
              <a:spcAft>
                <a:spcPts val="0"/>
              </a:spcAft>
              <a:buSzPts val="1400"/>
              <a:buFont typeface="Nunito"/>
              <a:buChar char="○"/>
              <a:defRPr>
                <a:latin typeface="Nunito"/>
                <a:ea typeface="Nunito"/>
                <a:cs typeface="Nunito"/>
                <a:sym typeface="Nunito"/>
              </a:defRPr>
            </a:lvl5pPr>
            <a:lvl6pPr marL="2743200" lvl="5" indent="-317500" rtl="0">
              <a:spcBef>
                <a:spcPts val="1600"/>
              </a:spcBef>
              <a:spcAft>
                <a:spcPts val="0"/>
              </a:spcAft>
              <a:buSzPts val="1400"/>
              <a:buFont typeface="Nunito"/>
              <a:buChar char="■"/>
              <a:defRPr>
                <a:latin typeface="Nunito"/>
                <a:ea typeface="Nunito"/>
                <a:cs typeface="Nunito"/>
                <a:sym typeface="Nunito"/>
              </a:defRPr>
            </a:lvl6pPr>
            <a:lvl7pPr marL="3200400" lvl="6" indent="-317500" rtl="0">
              <a:spcBef>
                <a:spcPts val="1600"/>
              </a:spcBef>
              <a:spcAft>
                <a:spcPts val="0"/>
              </a:spcAft>
              <a:buSzPts val="1400"/>
              <a:buFont typeface="Nunito"/>
              <a:buChar char="●"/>
              <a:defRPr>
                <a:latin typeface="Nunito"/>
                <a:ea typeface="Nunito"/>
                <a:cs typeface="Nunito"/>
                <a:sym typeface="Nunito"/>
              </a:defRPr>
            </a:lvl7pPr>
            <a:lvl8pPr marL="3657600" lvl="7" indent="-317500" rtl="0">
              <a:spcBef>
                <a:spcPts val="1600"/>
              </a:spcBef>
              <a:spcAft>
                <a:spcPts val="0"/>
              </a:spcAft>
              <a:buSzPts val="1400"/>
              <a:buFont typeface="Nunito"/>
              <a:buChar char="○"/>
              <a:defRPr>
                <a:latin typeface="Nunito"/>
                <a:ea typeface="Nunito"/>
                <a:cs typeface="Nunito"/>
                <a:sym typeface="Nunito"/>
              </a:defRPr>
            </a:lvl8pPr>
            <a:lvl9pPr marL="4114800" lvl="8" indent="-317500" rtl="0">
              <a:spcBef>
                <a:spcPts val="1600"/>
              </a:spcBef>
              <a:spcAft>
                <a:spcPts val="1600"/>
              </a:spcAft>
              <a:buSzPts val="1400"/>
              <a:buFont typeface="Nunito"/>
              <a:buChar char="■"/>
              <a:defRPr>
                <a:latin typeface="Nunito"/>
                <a:ea typeface="Nunito"/>
                <a:cs typeface="Nunito"/>
                <a:sym typeface="Nunito"/>
              </a:defRPr>
            </a:lvl9pPr>
          </a:lstStyle>
          <a:p>
            <a:endParaRPr dirty="0"/>
          </a:p>
        </p:txBody>
      </p:sp>
      <p:sp>
        <p:nvSpPr>
          <p:cNvPr id="32" name="Google Shape;32;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atin typeface="+mn-lt"/>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pic>
        <p:nvPicPr>
          <p:cNvPr id="33" name="Google Shape;33;p6"/>
          <p:cNvPicPr preferRelativeResize="0"/>
          <p:nvPr/>
        </p:nvPicPr>
        <p:blipFill>
          <a:blip r:embed="rId2">
            <a:alphaModFix/>
          </a:blip>
          <a:stretch>
            <a:fillRect/>
          </a:stretch>
        </p:blipFill>
        <p:spPr>
          <a:xfrm>
            <a:off x="0" y="4449300"/>
            <a:ext cx="1619337" cy="6942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3">
  <p:cSld name="TITLE_3">
    <p:spTree>
      <p:nvGrpSpPr>
        <p:cNvPr id="1" name="Shape 107"/>
        <p:cNvGrpSpPr/>
        <p:nvPr/>
      </p:nvGrpSpPr>
      <p:grpSpPr>
        <a:xfrm>
          <a:off x="0" y="0"/>
          <a:ext cx="0" cy="0"/>
          <a:chOff x="0" y="0"/>
          <a:chExt cx="0" cy="0"/>
        </a:xfrm>
      </p:grpSpPr>
      <p:sp>
        <p:nvSpPr>
          <p:cNvPr id="108" name="Google Shape;108;p2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200">
                <a:latin typeface="+mn-lt"/>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dirty="0"/>
          </a:p>
        </p:txBody>
      </p:sp>
      <p:sp>
        <p:nvSpPr>
          <p:cNvPr id="109" name="Google Shape;109;p2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800">
                <a:latin typeface="+mn-lt"/>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dirty="0"/>
          </a:p>
        </p:txBody>
      </p:sp>
      <p:sp>
        <p:nvSpPr>
          <p:cNvPr id="110" name="Google Shape;110;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1pPr>
            <a:lvl2pPr lvl="1"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2pPr>
            <a:lvl3pPr lvl="2"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3pPr>
            <a:lvl4pPr lvl="3"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4pPr>
            <a:lvl5pPr lvl="4"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5pPr>
            <a:lvl6pPr lvl="5"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6pPr>
            <a:lvl7pPr lvl="6"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7pPr>
            <a:lvl8pPr lvl="7"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8pPr>
            <a:lvl9pPr lvl="8"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9pPr>
          </a:lstStyle>
          <a:p>
            <a:endParaRPr dirty="0"/>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2"/>
              </a:buClr>
              <a:buSzPts val="1800"/>
              <a:buFont typeface="Nunito Sans SemiBold"/>
              <a:buChar char="●"/>
              <a:defRPr sz="1800">
                <a:solidFill>
                  <a:schemeClr val="dk2"/>
                </a:solidFill>
                <a:latin typeface="Nunito Sans SemiBold"/>
                <a:ea typeface="Nunito Sans SemiBold"/>
                <a:cs typeface="Nunito Sans SemiBold"/>
                <a:sym typeface="Nunito Sans SemiBold"/>
              </a:defRPr>
            </a:lvl1pPr>
            <a:lvl2pPr marL="914400" lvl="1"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2pPr>
            <a:lvl3pPr marL="1371600" lvl="2"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3pPr>
            <a:lvl4pPr marL="1828800" lvl="3"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4pPr>
            <a:lvl5pPr marL="2286000" lvl="4"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5pPr>
            <a:lvl6pPr marL="2743200" lvl="5"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6pPr>
            <a:lvl7pPr marL="3200400" lvl="6"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7pPr>
            <a:lvl8pPr marL="3657600" lvl="7"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8pPr>
            <a:lvl9pPr marL="4114800" lvl="8" indent="-317500" rtl="0">
              <a:lnSpc>
                <a:spcPct val="115000"/>
              </a:lnSpc>
              <a:spcBef>
                <a:spcPts val="1600"/>
              </a:spcBef>
              <a:spcAft>
                <a:spcPts val="160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9pPr>
          </a:lstStyle>
          <a:p>
            <a:endParaRPr dirty="0"/>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latin typeface="+mn-lt"/>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fld id="{00000000-1234-1234-1234-123412341234}" type="slidenum">
              <a:rPr lang="en" smtClean="0"/>
              <a:pPr/>
              <a:t>‹#›</a:t>
            </a:fld>
            <a:endParaRPr lang="en"/>
          </a:p>
        </p:txBody>
      </p:sp>
    </p:spTree>
  </p:cSld>
  <p:clrMap bg1="lt1" tx1="dk1" bg2="dk2" tx2="lt2" accent1="accent1" accent2="accent2" accent3="accent3" accent4="accent4" accent5="accent5" accent6="accent6" hlink="hlink" folHlink="folHlink"/>
  <p:sldLayoutIdLst>
    <p:sldLayoutId id="2147483648" r:id="rId1"/>
    <p:sldLayoutId id="2147483652" r:id="rId2"/>
    <p:sldLayoutId id="2147483668" r:id="rId3"/>
  </p:sldLayoutIdLst>
  <mc:AlternateContent xmlns:mc="http://schemas.openxmlformats.org/markup-compatibility/2006" xmlns:p14="http://schemas.microsoft.com/office/powerpoint/2010/main">
    <mc:Choice Requires="p14">
      <p:transition spd="slow">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600" b="0" i="0" u="none" strike="noStrike" cap="none">
          <a:solidFill>
            <a:schemeClr val="tx1"/>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thirdspacelearning.com/blog/category/for-parents/" TargetMode="External"/><Relationship Id="rId2" Type="http://schemas.openxmlformats.org/officeDocument/2006/relationships/hyperlink" Target="https://www.timestables.co.uk/multiplication-tables-check/" TargetMode="Externa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hyperlink" Target="https://mathshub.thirdspacelearning.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F4989"/>
        </a:solidFill>
        <a:effectLst/>
      </p:bgPr>
    </p:bg>
    <p:spTree>
      <p:nvGrpSpPr>
        <p:cNvPr id="1" name="Shape 114"/>
        <p:cNvGrpSpPr/>
        <p:nvPr/>
      </p:nvGrpSpPr>
      <p:grpSpPr>
        <a:xfrm>
          <a:off x="0" y="0"/>
          <a:ext cx="0" cy="0"/>
          <a:chOff x="0" y="0"/>
          <a:chExt cx="0" cy="0"/>
        </a:xfrm>
      </p:grpSpPr>
      <p:sp>
        <p:nvSpPr>
          <p:cNvPr id="115" name="Google Shape;115;p23"/>
          <p:cNvSpPr/>
          <p:nvPr/>
        </p:nvSpPr>
        <p:spPr>
          <a:xfrm>
            <a:off x="3724275" y="971550"/>
            <a:ext cx="1619100" cy="1619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3"/>
          <p:cNvSpPr txBox="1">
            <a:spLocks noGrp="1"/>
          </p:cNvSpPr>
          <p:nvPr>
            <p:ph type="ctrTitle"/>
          </p:nvPr>
        </p:nvSpPr>
        <p:spPr>
          <a:xfrm>
            <a:off x="311700" y="3601736"/>
            <a:ext cx="8520600" cy="1116251"/>
          </a:xfrm>
          <a:prstGeom prst="rect">
            <a:avLst/>
          </a:prstGeom>
        </p:spPr>
        <p:txBody>
          <a:bodyPr spcFirstLastPara="1" wrap="square" lIns="91425" tIns="91425" rIns="91425" bIns="91425" anchor="b" anchorCtr="0">
            <a:noAutofit/>
          </a:bodyPr>
          <a:lstStyle/>
          <a:p>
            <a:r>
              <a:rPr lang="en-US" sz="3200" dirty="0">
                <a:solidFill>
                  <a:schemeClr val="bg1"/>
                </a:solidFill>
                <a:latin typeface="Inter" panose="02000503000000020004" pitchFamily="2" charset="0"/>
                <a:ea typeface="Inter" panose="02000503000000020004" pitchFamily="2" charset="0"/>
                <a:cs typeface="Arial"/>
                <a:sym typeface="Arial"/>
              </a:rPr>
              <a:t>Year 4 Multiplication Tables Check 2022 Presentation for Parents, </a:t>
            </a:r>
            <a:r>
              <a:rPr lang="en-US" sz="3200" dirty="0" err="1">
                <a:solidFill>
                  <a:schemeClr val="bg1"/>
                </a:solidFill>
                <a:latin typeface="Inter" panose="02000503000000020004" pitchFamily="2" charset="0"/>
                <a:ea typeface="Inter" panose="02000503000000020004" pitchFamily="2" charset="0"/>
                <a:cs typeface="Arial"/>
                <a:sym typeface="Arial"/>
              </a:rPr>
              <a:t>Carers</a:t>
            </a:r>
            <a:r>
              <a:rPr lang="en-US" sz="3200" dirty="0">
                <a:solidFill>
                  <a:schemeClr val="bg1"/>
                </a:solidFill>
                <a:latin typeface="Inter" panose="02000503000000020004" pitchFamily="2" charset="0"/>
                <a:ea typeface="Inter" panose="02000503000000020004" pitchFamily="2" charset="0"/>
                <a:cs typeface="Arial"/>
                <a:sym typeface="Arial"/>
              </a:rPr>
              <a:t> &amp; Guardians</a:t>
            </a:r>
            <a:endParaRPr sz="3200" dirty="0">
              <a:solidFill>
                <a:schemeClr val="bg1"/>
              </a:solidFill>
              <a:latin typeface="Inter" panose="02000503000000020004" pitchFamily="2" charset="0"/>
              <a:ea typeface="Inter" panose="02000503000000020004" pitchFamily="2" charset="0"/>
              <a:cs typeface="Nunito Sans Light"/>
              <a:sym typeface="Nunito Sans Light"/>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39801" y="604277"/>
            <a:ext cx="2064398" cy="2064398"/>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0" y="3676260"/>
            <a:ext cx="2733869" cy="1467240"/>
            <a:chOff x="0" y="3676260"/>
            <a:chExt cx="2733869" cy="1467240"/>
          </a:xfrm>
        </p:grpSpPr>
        <p:sp>
          <p:nvSpPr>
            <p:cNvPr id="21" name="Rectangle 20"/>
            <p:cNvSpPr/>
            <p:nvPr/>
          </p:nvSpPr>
          <p:spPr>
            <a:xfrm>
              <a:off x="0" y="3676260"/>
              <a:ext cx="2733869" cy="14672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57777"/>
              <a:ext cx="1285723" cy="1285723"/>
            </a:xfrm>
            <a:prstGeom prst="rect">
              <a:avLst/>
            </a:prstGeom>
          </p:spPr>
        </p:pic>
      </p:grpSp>
      <p:sp>
        <p:nvSpPr>
          <p:cNvPr id="2" name="Title 1">
            <a:extLst>
              <a:ext uri="{FF2B5EF4-FFF2-40B4-BE49-F238E27FC236}">
                <a16:creationId xmlns:a16="http://schemas.microsoft.com/office/drawing/2014/main" id="{69814F17-690C-411B-9169-0BF5892744D8}"/>
              </a:ext>
            </a:extLst>
          </p:cNvPr>
          <p:cNvSpPr>
            <a:spLocks noGrp="1"/>
          </p:cNvSpPr>
          <p:nvPr>
            <p:ph type="title"/>
          </p:nvPr>
        </p:nvSpPr>
        <p:spPr/>
        <p:txBody>
          <a:bodyPr/>
          <a:lstStyle/>
          <a:p>
            <a:r>
              <a:rPr lang="en-GB" dirty="0">
                <a:latin typeface="Inter" panose="02000503000000020004" pitchFamily="2" charset="0"/>
                <a:ea typeface="Inter" panose="02000503000000020004" pitchFamily="2" charset="0"/>
              </a:rPr>
              <a:t>Repeated addition</a:t>
            </a:r>
          </a:p>
        </p:txBody>
      </p:sp>
      <p:sp>
        <p:nvSpPr>
          <p:cNvPr id="3" name="Text Placeholder 2">
            <a:extLst>
              <a:ext uri="{FF2B5EF4-FFF2-40B4-BE49-F238E27FC236}">
                <a16:creationId xmlns:a16="http://schemas.microsoft.com/office/drawing/2014/main" id="{43C2A161-1CD3-4248-9253-2E01A70FFB09}"/>
              </a:ext>
            </a:extLst>
          </p:cNvPr>
          <p:cNvSpPr>
            <a:spLocks noGrp="1"/>
          </p:cNvSpPr>
          <p:nvPr>
            <p:ph type="body" idx="1"/>
          </p:nvPr>
        </p:nvSpPr>
        <p:spPr>
          <a:xfrm>
            <a:off x="311700" y="739303"/>
            <a:ext cx="8520600" cy="434776"/>
          </a:xfrm>
        </p:spPr>
        <p:txBody>
          <a:bodyPr/>
          <a:lstStyle/>
          <a:p>
            <a:pPr marL="114300" indent="0" algn="ctr">
              <a:buNone/>
            </a:pPr>
            <a:r>
              <a:rPr lang="en-US" dirty="0">
                <a:latin typeface="Inter" panose="02000503000000020004" pitchFamily="2" charset="0"/>
                <a:ea typeface="Inter" panose="02000503000000020004" pitchFamily="2" charset="0"/>
              </a:rPr>
              <a:t>Knowing that 2 x 4 is the same as 2 + 2 + 2 + 2</a:t>
            </a:r>
          </a:p>
        </p:txBody>
      </p:sp>
      <p:sp>
        <p:nvSpPr>
          <p:cNvPr id="4" name="Slide Number Placeholder 3">
            <a:extLst>
              <a:ext uri="{FF2B5EF4-FFF2-40B4-BE49-F238E27FC236}">
                <a16:creationId xmlns:a16="http://schemas.microsoft.com/office/drawing/2014/main" id="{4B9547B5-8C56-45DF-8601-C986A34CD9B5}"/>
              </a:ext>
            </a:extLst>
          </p:cNvPr>
          <p:cNvSpPr>
            <a:spLocks noGrp="1"/>
          </p:cNvSpPr>
          <p:nvPr>
            <p:ph type="sldNum" idx="12"/>
          </p:nvPr>
        </p:nvSpPr>
        <p:spPr/>
        <p:txBody>
          <a:bodyPr/>
          <a:lstStyle/>
          <a:p>
            <a:fld id="{00000000-1234-1234-1234-123412341234}" type="slidenum">
              <a:rPr lang="en" smtClean="0"/>
              <a:pPr/>
              <a:t>10</a:t>
            </a:fld>
            <a:endParaRPr lang="en"/>
          </a:p>
        </p:txBody>
      </p:sp>
      <p:pic>
        <p:nvPicPr>
          <p:cNvPr id="2052" name="Picture 4" descr="A picture containing drawing, plate, food&#10;&#10;Description automatically generated">
            <a:extLst>
              <a:ext uri="{FF2B5EF4-FFF2-40B4-BE49-F238E27FC236}">
                <a16:creationId xmlns:a16="http://schemas.microsoft.com/office/drawing/2014/main" id="{D1ED755D-349D-4C7D-B712-21AB8088196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3366" y="1755267"/>
            <a:ext cx="1004316" cy="90388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A picture containing drawing, plate, food&#10;&#10;Description automatically generated">
            <a:extLst>
              <a:ext uri="{FF2B5EF4-FFF2-40B4-BE49-F238E27FC236}">
                <a16:creationId xmlns:a16="http://schemas.microsoft.com/office/drawing/2014/main" id="{6D89FEE5-C1FE-40B7-95AE-8824D6770C2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79142" y="1755267"/>
            <a:ext cx="1004316" cy="90388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A picture containing drawing, plate, food&#10;&#10;Description automatically generated">
            <a:extLst>
              <a:ext uri="{FF2B5EF4-FFF2-40B4-BE49-F238E27FC236}">
                <a16:creationId xmlns:a16="http://schemas.microsoft.com/office/drawing/2014/main" id="{B41DFA15-0680-476D-BF99-CE8EFDCB3C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3366" y="2659151"/>
            <a:ext cx="1004316" cy="90388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A picture containing drawing, plate, food&#10;&#10;Description automatically generated">
            <a:extLst>
              <a:ext uri="{FF2B5EF4-FFF2-40B4-BE49-F238E27FC236}">
                <a16:creationId xmlns:a16="http://schemas.microsoft.com/office/drawing/2014/main" id="{74CC3544-07A9-4AE1-B0D1-58A6C50BEA8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79142" y="2659151"/>
            <a:ext cx="1004316" cy="903884"/>
          </a:xfrm>
          <a:prstGeom prst="rect">
            <a:avLst/>
          </a:prstGeom>
          <a:noFill/>
          <a:extLst>
            <a:ext uri="{909E8E84-426E-40DD-AFC4-6F175D3DCCD1}">
              <a14:hiddenFill xmlns:a14="http://schemas.microsoft.com/office/drawing/2010/main">
                <a:solidFill>
                  <a:srgbClr val="FFFFFF"/>
                </a:solidFill>
              </a14:hiddenFill>
            </a:ext>
          </a:extLst>
        </p:spPr>
      </p:pic>
      <p:sp>
        <p:nvSpPr>
          <p:cNvPr id="10" name="Text Placeholder 2">
            <a:extLst>
              <a:ext uri="{FF2B5EF4-FFF2-40B4-BE49-F238E27FC236}">
                <a16:creationId xmlns:a16="http://schemas.microsoft.com/office/drawing/2014/main" id="{4A55EDE7-E012-45DB-892B-8F309F80DB2A}"/>
              </a:ext>
            </a:extLst>
          </p:cNvPr>
          <p:cNvSpPr txBox="1">
            <a:spLocks/>
          </p:cNvSpPr>
          <p:nvPr/>
        </p:nvSpPr>
        <p:spPr>
          <a:xfrm>
            <a:off x="704934" y="3534242"/>
            <a:ext cx="3054012" cy="43477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114300" indent="0" algn="ctr">
              <a:buFont typeface="Nunito"/>
              <a:buNone/>
            </a:pPr>
            <a:r>
              <a:rPr lang="en-US" dirty="0">
                <a:latin typeface="Inter" panose="02000503000000020004" pitchFamily="2" charset="0"/>
                <a:ea typeface="Inter" panose="02000503000000020004" pitchFamily="2" charset="0"/>
              </a:rPr>
              <a:t>2 + 2 + 2 + 2 = ?</a:t>
            </a:r>
          </a:p>
        </p:txBody>
      </p:sp>
      <p:grpSp>
        <p:nvGrpSpPr>
          <p:cNvPr id="5" name="Group 4">
            <a:extLst>
              <a:ext uri="{FF2B5EF4-FFF2-40B4-BE49-F238E27FC236}">
                <a16:creationId xmlns:a16="http://schemas.microsoft.com/office/drawing/2014/main" id="{06EA52FF-2409-4772-BF58-DFF5DA4522B2}"/>
              </a:ext>
            </a:extLst>
          </p:cNvPr>
          <p:cNvGrpSpPr/>
          <p:nvPr/>
        </p:nvGrpSpPr>
        <p:grpSpPr>
          <a:xfrm>
            <a:off x="5066349" y="1826495"/>
            <a:ext cx="3394900" cy="1594084"/>
            <a:chOff x="5066349" y="1455020"/>
            <a:chExt cx="3394900" cy="1594084"/>
          </a:xfrm>
        </p:grpSpPr>
        <p:pic>
          <p:nvPicPr>
            <p:cNvPr id="2054" name="Picture 6">
              <a:extLst>
                <a:ext uri="{FF2B5EF4-FFF2-40B4-BE49-F238E27FC236}">
                  <a16:creationId xmlns:a16="http://schemas.microsoft.com/office/drawing/2014/main" id="{3C24B2B3-1E35-472A-8282-F20F15A35ED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66349" y="1455020"/>
              <a:ext cx="761428" cy="76142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a:extLst>
                <a:ext uri="{FF2B5EF4-FFF2-40B4-BE49-F238E27FC236}">
                  <a16:creationId xmlns:a16="http://schemas.microsoft.com/office/drawing/2014/main" id="{B6BC26A6-0C11-4FC2-8C54-E1AE5579FF6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4173" y="1455020"/>
              <a:ext cx="761428" cy="76142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a:extLst>
                <a:ext uri="{FF2B5EF4-FFF2-40B4-BE49-F238E27FC236}">
                  <a16:creationId xmlns:a16="http://schemas.microsoft.com/office/drawing/2014/main" id="{5C8B27DC-8007-4864-9F0A-E6963C6BCE5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21997" y="1455020"/>
              <a:ext cx="761428" cy="76142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a:extLst>
                <a:ext uri="{FF2B5EF4-FFF2-40B4-BE49-F238E27FC236}">
                  <a16:creationId xmlns:a16="http://schemas.microsoft.com/office/drawing/2014/main" id="{36D9DD71-54C9-4234-8881-873D1273241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99821" y="1455020"/>
              <a:ext cx="761428" cy="76142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a:extLst>
                <a:ext uri="{FF2B5EF4-FFF2-40B4-BE49-F238E27FC236}">
                  <a16:creationId xmlns:a16="http://schemas.microsoft.com/office/drawing/2014/main" id="{3E2F0975-66B4-4CE2-B1DD-E194C3D49FC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66349" y="2287676"/>
              <a:ext cx="761428" cy="76142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a:extLst>
                <a:ext uri="{FF2B5EF4-FFF2-40B4-BE49-F238E27FC236}">
                  <a16:creationId xmlns:a16="http://schemas.microsoft.com/office/drawing/2014/main" id="{B9055130-1667-449B-8BB5-D9C605FA4E3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4173" y="2287676"/>
              <a:ext cx="761428" cy="76142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a:extLst>
                <a:ext uri="{FF2B5EF4-FFF2-40B4-BE49-F238E27FC236}">
                  <a16:creationId xmlns:a16="http://schemas.microsoft.com/office/drawing/2014/main" id="{34FB13CE-A4A1-4271-AE53-BC37F4C7119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21997" y="2287676"/>
              <a:ext cx="761428" cy="761428"/>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6">
              <a:extLst>
                <a:ext uri="{FF2B5EF4-FFF2-40B4-BE49-F238E27FC236}">
                  <a16:creationId xmlns:a16="http://schemas.microsoft.com/office/drawing/2014/main" id="{1EBB9447-67A7-497B-83F0-854D70AD9F1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99821" y="2287676"/>
              <a:ext cx="761428" cy="761428"/>
            </a:xfrm>
            <a:prstGeom prst="rect">
              <a:avLst/>
            </a:prstGeom>
            <a:noFill/>
            <a:extLst>
              <a:ext uri="{909E8E84-426E-40DD-AFC4-6F175D3DCCD1}">
                <a14:hiddenFill xmlns:a14="http://schemas.microsoft.com/office/drawing/2010/main">
                  <a:solidFill>
                    <a:srgbClr val="FFFFFF"/>
                  </a:solidFill>
                </a14:hiddenFill>
              </a:ext>
            </a:extLst>
          </p:spPr>
        </p:pic>
      </p:grpSp>
      <p:sp>
        <p:nvSpPr>
          <p:cNvPr id="19" name="Text Placeholder 2">
            <a:extLst>
              <a:ext uri="{FF2B5EF4-FFF2-40B4-BE49-F238E27FC236}">
                <a16:creationId xmlns:a16="http://schemas.microsoft.com/office/drawing/2014/main" id="{AFE84254-1F99-45C7-B4F7-38707AEBBCD5}"/>
              </a:ext>
            </a:extLst>
          </p:cNvPr>
          <p:cNvSpPr txBox="1">
            <a:spLocks/>
          </p:cNvSpPr>
          <p:nvPr/>
        </p:nvSpPr>
        <p:spPr>
          <a:xfrm>
            <a:off x="5066349" y="3534242"/>
            <a:ext cx="3394900" cy="43477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114300" indent="0" algn="ctr">
              <a:buFont typeface="Nunito"/>
              <a:buNone/>
            </a:pPr>
            <a:r>
              <a:rPr lang="en-US" dirty="0">
                <a:latin typeface="Inter" panose="02000503000000020004" pitchFamily="2" charset="0"/>
                <a:ea typeface="Inter" panose="02000503000000020004" pitchFamily="2" charset="0"/>
              </a:rPr>
              <a:t>2 x 4 = ?</a:t>
            </a:r>
          </a:p>
        </p:txBody>
      </p:sp>
    </p:spTree>
    <p:extLst>
      <p:ext uri="{BB962C8B-B14F-4D97-AF65-F5344CB8AC3E}">
        <p14:creationId xmlns:p14="http://schemas.microsoft.com/office/powerpoint/2010/main" val="17103674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0" y="3676260"/>
            <a:ext cx="2733869" cy="1467240"/>
            <a:chOff x="0" y="3676260"/>
            <a:chExt cx="2733869" cy="1467240"/>
          </a:xfrm>
        </p:grpSpPr>
        <p:sp>
          <p:nvSpPr>
            <p:cNvPr id="20" name="Rectangle 19"/>
            <p:cNvSpPr/>
            <p:nvPr/>
          </p:nvSpPr>
          <p:spPr>
            <a:xfrm>
              <a:off x="0" y="3676260"/>
              <a:ext cx="2733869" cy="14672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57777"/>
              <a:ext cx="1285723" cy="1285723"/>
            </a:xfrm>
            <a:prstGeom prst="rect">
              <a:avLst/>
            </a:prstGeom>
          </p:spPr>
        </p:pic>
      </p:grpSp>
      <p:sp>
        <p:nvSpPr>
          <p:cNvPr id="2" name="Title 1">
            <a:extLst>
              <a:ext uri="{FF2B5EF4-FFF2-40B4-BE49-F238E27FC236}">
                <a16:creationId xmlns:a16="http://schemas.microsoft.com/office/drawing/2014/main" id="{14505D4D-395E-4537-9264-7461C3B5C3E0}"/>
              </a:ext>
            </a:extLst>
          </p:cNvPr>
          <p:cNvSpPr>
            <a:spLocks noGrp="1"/>
          </p:cNvSpPr>
          <p:nvPr>
            <p:ph type="title"/>
          </p:nvPr>
        </p:nvSpPr>
        <p:spPr/>
        <p:txBody>
          <a:bodyPr/>
          <a:lstStyle/>
          <a:p>
            <a:r>
              <a:rPr lang="en-GB" dirty="0">
                <a:latin typeface="Inter" panose="02000503000000020004" pitchFamily="2" charset="0"/>
                <a:ea typeface="Inter" panose="02000503000000020004" pitchFamily="2" charset="0"/>
              </a:rPr>
              <a:t>Multiplication is commutative</a:t>
            </a:r>
          </a:p>
        </p:txBody>
      </p:sp>
      <p:sp>
        <p:nvSpPr>
          <p:cNvPr id="3" name="Text Placeholder 2">
            <a:extLst>
              <a:ext uri="{FF2B5EF4-FFF2-40B4-BE49-F238E27FC236}">
                <a16:creationId xmlns:a16="http://schemas.microsoft.com/office/drawing/2014/main" id="{66F8F600-15BD-41AF-8C84-8AB3A87F44C7}"/>
              </a:ext>
            </a:extLst>
          </p:cNvPr>
          <p:cNvSpPr>
            <a:spLocks noGrp="1"/>
          </p:cNvSpPr>
          <p:nvPr>
            <p:ph type="body" idx="1"/>
          </p:nvPr>
        </p:nvSpPr>
        <p:spPr>
          <a:xfrm>
            <a:off x="311700" y="739303"/>
            <a:ext cx="8520600" cy="1260186"/>
          </a:xfrm>
        </p:spPr>
        <p:txBody>
          <a:bodyPr/>
          <a:lstStyle/>
          <a:p>
            <a:pPr marL="114300" indent="0" algn="ctr">
              <a:buNone/>
            </a:pPr>
            <a:r>
              <a:rPr lang="en-US" dirty="0">
                <a:latin typeface="Inter" panose="02000503000000020004" pitchFamily="2" charset="0"/>
                <a:ea typeface="Inter" panose="02000503000000020004" pitchFamily="2" charset="0"/>
              </a:rPr>
              <a:t>3 x 2 is the same as 2 x 3</a:t>
            </a:r>
          </a:p>
          <a:p>
            <a:endParaRPr lang="en-US" dirty="0">
              <a:latin typeface="Inter" panose="02000503000000020004" pitchFamily="2" charset="0"/>
              <a:ea typeface="Inter" panose="02000503000000020004" pitchFamily="2" charset="0"/>
            </a:endParaRPr>
          </a:p>
          <a:p>
            <a:pPr marL="114300" indent="0">
              <a:buNone/>
            </a:pPr>
            <a:r>
              <a:rPr lang="en-US" dirty="0">
                <a:latin typeface="Inter" panose="02000503000000020004" pitchFamily="2" charset="0"/>
                <a:ea typeface="Inter" panose="02000503000000020004" pitchFamily="2" charset="0"/>
              </a:rPr>
              <a:t>Children need to understand that multiplication can be completed in any order to produce the same answer. Sometimes this link needs to be made explicit. </a:t>
            </a:r>
            <a:endParaRPr lang="en-GB" dirty="0">
              <a:latin typeface="Inter" panose="02000503000000020004" pitchFamily="2" charset="0"/>
              <a:ea typeface="Inter" panose="02000503000000020004" pitchFamily="2" charset="0"/>
            </a:endParaRPr>
          </a:p>
        </p:txBody>
      </p:sp>
      <p:sp>
        <p:nvSpPr>
          <p:cNvPr id="4" name="Slide Number Placeholder 3">
            <a:extLst>
              <a:ext uri="{FF2B5EF4-FFF2-40B4-BE49-F238E27FC236}">
                <a16:creationId xmlns:a16="http://schemas.microsoft.com/office/drawing/2014/main" id="{D11968F3-1803-4F87-AB5D-31F1733CA9CB}"/>
              </a:ext>
            </a:extLst>
          </p:cNvPr>
          <p:cNvSpPr>
            <a:spLocks noGrp="1"/>
          </p:cNvSpPr>
          <p:nvPr>
            <p:ph type="sldNum" idx="12"/>
          </p:nvPr>
        </p:nvSpPr>
        <p:spPr/>
        <p:txBody>
          <a:bodyPr/>
          <a:lstStyle/>
          <a:p>
            <a:fld id="{00000000-1234-1234-1234-123412341234}" type="slidenum">
              <a:rPr lang="en" smtClean="0"/>
              <a:pPr/>
              <a:t>11</a:t>
            </a:fld>
            <a:endParaRPr lang="en"/>
          </a:p>
        </p:txBody>
      </p:sp>
      <p:pic>
        <p:nvPicPr>
          <p:cNvPr id="3074" name="Picture 2">
            <a:extLst>
              <a:ext uri="{FF2B5EF4-FFF2-40B4-BE49-F238E27FC236}">
                <a16:creationId xmlns:a16="http://schemas.microsoft.com/office/drawing/2014/main" id="{D8A78F91-41D2-4A20-A01A-4B4B3AEFBEB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2532" y="2270284"/>
            <a:ext cx="602932" cy="60293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a:extLst>
              <a:ext uri="{FF2B5EF4-FFF2-40B4-BE49-F238E27FC236}">
                <a16:creationId xmlns:a16="http://schemas.microsoft.com/office/drawing/2014/main" id="{02C3A048-D1C3-4711-A37E-25AC1EA9378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2532" y="3004741"/>
            <a:ext cx="602932" cy="60293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a:extLst>
              <a:ext uri="{FF2B5EF4-FFF2-40B4-BE49-F238E27FC236}">
                <a16:creationId xmlns:a16="http://schemas.microsoft.com/office/drawing/2014/main" id="{8BAD499E-313E-475C-9DF1-A4548F9C05C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86932" y="2272459"/>
            <a:ext cx="602932" cy="60293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a:extLst>
              <a:ext uri="{FF2B5EF4-FFF2-40B4-BE49-F238E27FC236}">
                <a16:creationId xmlns:a16="http://schemas.microsoft.com/office/drawing/2014/main" id="{79C133C5-968E-41D0-B56F-D9DE00D2BB7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86932" y="3004741"/>
            <a:ext cx="602932" cy="60293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a:extLst>
              <a:ext uri="{FF2B5EF4-FFF2-40B4-BE49-F238E27FC236}">
                <a16:creationId xmlns:a16="http://schemas.microsoft.com/office/drawing/2014/main" id="{D815A357-9E98-4238-962A-4E4169DBC02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01332" y="2270284"/>
            <a:ext cx="602932" cy="60293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a:extLst>
              <a:ext uri="{FF2B5EF4-FFF2-40B4-BE49-F238E27FC236}">
                <a16:creationId xmlns:a16="http://schemas.microsoft.com/office/drawing/2014/main" id="{39415FC2-F1C2-4F2F-8C47-1A47E183323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01332" y="3004741"/>
            <a:ext cx="602932" cy="60293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C1F6AF74-DE5A-48F9-A8E2-92D21B8383F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93172" y="2270284"/>
            <a:ext cx="602932" cy="60293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a:extLst>
              <a:ext uri="{FF2B5EF4-FFF2-40B4-BE49-F238E27FC236}">
                <a16:creationId xmlns:a16="http://schemas.microsoft.com/office/drawing/2014/main" id="{E6CD9CA5-5C63-471D-97CC-504D776DE7D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93172" y="2955211"/>
            <a:ext cx="602932" cy="60293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a:extLst>
              <a:ext uri="{FF2B5EF4-FFF2-40B4-BE49-F238E27FC236}">
                <a16:creationId xmlns:a16="http://schemas.microsoft.com/office/drawing/2014/main" id="{5062EC5E-5F57-49DB-A788-0BA443C2106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93172" y="3640138"/>
            <a:ext cx="602932" cy="60293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a:extLst>
              <a:ext uri="{FF2B5EF4-FFF2-40B4-BE49-F238E27FC236}">
                <a16:creationId xmlns:a16="http://schemas.microsoft.com/office/drawing/2014/main" id="{B0635747-77D6-45D5-A341-C4E79C92107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49076" y="2270284"/>
            <a:ext cx="602932" cy="60293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a:extLst>
              <a:ext uri="{FF2B5EF4-FFF2-40B4-BE49-F238E27FC236}">
                <a16:creationId xmlns:a16="http://schemas.microsoft.com/office/drawing/2014/main" id="{5FE28C4B-8B19-4A21-9B8C-61774001358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49076" y="2955211"/>
            <a:ext cx="602932" cy="60293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a:extLst>
              <a:ext uri="{FF2B5EF4-FFF2-40B4-BE49-F238E27FC236}">
                <a16:creationId xmlns:a16="http://schemas.microsoft.com/office/drawing/2014/main" id="{64A62770-7497-4C2A-B6AE-B94E471F54F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49076" y="3640138"/>
            <a:ext cx="602932" cy="602932"/>
          </a:xfrm>
          <a:prstGeom prst="rect">
            <a:avLst/>
          </a:prstGeom>
          <a:noFill/>
          <a:extLst>
            <a:ext uri="{909E8E84-426E-40DD-AFC4-6F175D3DCCD1}">
              <a14:hiddenFill xmlns:a14="http://schemas.microsoft.com/office/drawing/2010/main">
                <a:solidFill>
                  <a:srgbClr val="FFFFFF"/>
                </a:solidFill>
              </a14:hiddenFill>
            </a:ext>
          </a:extLst>
        </p:spPr>
      </p:pic>
      <p:sp>
        <p:nvSpPr>
          <p:cNvPr id="17" name="Text Placeholder 2">
            <a:extLst>
              <a:ext uri="{FF2B5EF4-FFF2-40B4-BE49-F238E27FC236}">
                <a16:creationId xmlns:a16="http://schemas.microsoft.com/office/drawing/2014/main" id="{E39C81E3-B844-4BC0-B611-EE4D44F539B1}"/>
              </a:ext>
            </a:extLst>
          </p:cNvPr>
          <p:cNvSpPr txBox="1">
            <a:spLocks/>
          </p:cNvSpPr>
          <p:nvPr/>
        </p:nvSpPr>
        <p:spPr>
          <a:xfrm>
            <a:off x="311700" y="3758327"/>
            <a:ext cx="3382476" cy="44791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114300" indent="0" algn="ctr">
              <a:buFont typeface="Nunito"/>
              <a:buNone/>
            </a:pPr>
            <a:r>
              <a:rPr lang="en-US" dirty="0">
                <a:latin typeface="Inter" panose="02000503000000020004" pitchFamily="2" charset="0"/>
                <a:ea typeface="Inter" panose="02000503000000020004" pitchFamily="2" charset="0"/>
              </a:rPr>
              <a:t>3 lots of 2 = 6</a:t>
            </a:r>
            <a:endParaRPr lang="en-GB" dirty="0">
              <a:latin typeface="Inter" panose="02000503000000020004" pitchFamily="2" charset="0"/>
              <a:ea typeface="Inter" panose="02000503000000020004" pitchFamily="2" charset="0"/>
            </a:endParaRPr>
          </a:p>
        </p:txBody>
      </p:sp>
      <p:sp>
        <p:nvSpPr>
          <p:cNvPr id="18" name="Text Placeholder 2">
            <a:extLst>
              <a:ext uri="{FF2B5EF4-FFF2-40B4-BE49-F238E27FC236}">
                <a16:creationId xmlns:a16="http://schemas.microsoft.com/office/drawing/2014/main" id="{AB1C3563-D9A6-4097-924D-A2187493A236}"/>
              </a:ext>
            </a:extLst>
          </p:cNvPr>
          <p:cNvSpPr txBox="1">
            <a:spLocks/>
          </p:cNvSpPr>
          <p:nvPr/>
        </p:nvSpPr>
        <p:spPr>
          <a:xfrm>
            <a:off x="4904866" y="4325065"/>
            <a:ext cx="3382476" cy="44791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114300" indent="0" algn="ctr">
              <a:buFont typeface="Nunito"/>
              <a:buNone/>
            </a:pPr>
            <a:r>
              <a:rPr lang="en-US" dirty="0">
                <a:latin typeface="Inter" panose="02000503000000020004" pitchFamily="2" charset="0"/>
                <a:ea typeface="Inter" panose="02000503000000020004" pitchFamily="2" charset="0"/>
              </a:rPr>
              <a:t>2 lots of 3 = 6</a:t>
            </a:r>
            <a:endParaRPr lang="en-GB" dirty="0">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31015287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p:cNvGrpSpPr/>
          <p:nvPr/>
        </p:nvGrpSpPr>
        <p:grpSpPr>
          <a:xfrm>
            <a:off x="0" y="3676260"/>
            <a:ext cx="2733869" cy="1467240"/>
            <a:chOff x="0" y="3676260"/>
            <a:chExt cx="2733869" cy="1467240"/>
          </a:xfrm>
        </p:grpSpPr>
        <p:sp>
          <p:nvSpPr>
            <p:cNvPr id="27" name="Rectangle 26"/>
            <p:cNvSpPr/>
            <p:nvPr/>
          </p:nvSpPr>
          <p:spPr>
            <a:xfrm>
              <a:off x="0" y="3676260"/>
              <a:ext cx="2733869" cy="14672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2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57777"/>
              <a:ext cx="1285723" cy="1285723"/>
            </a:xfrm>
            <a:prstGeom prst="rect">
              <a:avLst/>
            </a:prstGeom>
          </p:spPr>
        </p:pic>
      </p:grpSp>
      <p:sp>
        <p:nvSpPr>
          <p:cNvPr id="2" name="Title 1">
            <a:extLst>
              <a:ext uri="{FF2B5EF4-FFF2-40B4-BE49-F238E27FC236}">
                <a16:creationId xmlns:a16="http://schemas.microsoft.com/office/drawing/2014/main" id="{BAED6191-DD9D-4806-9899-CA48248F4969}"/>
              </a:ext>
            </a:extLst>
          </p:cNvPr>
          <p:cNvSpPr>
            <a:spLocks noGrp="1"/>
          </p:cNvSpPr>
          <p:nvPr>
            <p:ph type="title"/>
          </p:nvPr>
        </p:nvSpPr>
        <p:spPr/>
        <p:txBody>
          <a:bodyPr/>
          <a:lstStyle/>
          <a:p>
            <a:r>
              <a:rPr lang="en-GB" dirty="0">
                <a:latin typeface="Inter" panose="02000503000000020004" pitchFamily="2" charset="0"/>
                <a:ea typeface="Inter" panose="02000503000000020004" pitchFamily="2" charset="0"/>
              </a:rPr>
              <a:t>Multiplication is the inverse of division</a:t>
            </a:r>
          </a:p>
        </p:txBody>
      </p:sp>
      <p:sp>
        <p:nvSpPr>
          <p:cNvPr id="3" name="Text Placeholder 2">
            <a:extLst>
              <a:ext uri="{FF2B5EF4-FFF2-40B4-BE49-F238E27FC236}">
                <a16:creationId xmlns:a16="http://schemas.microsoft.com/office/drawing/2014/main" id="{9B1B6D38-6981-465E-B58A-D18E6EBB34CD}"/>
              </a:ext>
            </a:extLst>
          </p:cNvPr>
          <p:cNvSpPr>
            <a:spLocks noGrp="1"/>
          </p:cNvSpPr>
          <p:nvPr>
            <p:ph type="body" idx="1"/>
          </p:nvPr>
        </p:nvSpPr>
        <p:spPr>
          <a:xfrm>
            <a:off x="311700" y="739303"/>
            <a:ext cx="8520600" cy="1260186"/>
          </a:xfrm>
        </p:spPr>
        <p:txBody>
          <a:bodyPr/>
          <a:lstStyle/>
          <a:p>
            <a:pPr marL="114300" indent="0" algn="ctr">
              <a:buNone/>
            </a:pPr>
            <a:r>
              <a:rPr lang="en-US" dirty="0">
                <a:latin typeface="Inter" panose="02000503000000020004" pitchFamily="2" charset="0"/>
                <a:ea typeface="Inter" panose="02000503000000020004" pitchFamily="2" charset="0"/>
              </a:rPr>
              <a:t>20 ÷ 5 = 4 can be worked out because 5 x 4 = 20</a:t>
            </a:r>
          </a:p>
          <a:p>
            <a:endParaRPr lang="en-US" dirty="0">
              <a:latin typeface="Inter" panose="02000503000000020004" pitchFamily="2" charset="0"/>
              <a:ea typeface="Inter" panose="02000503000000020004" pitchFamily="2" charset="0"/>
            </a:endParaRPr>
          </a:p>
          <a:p>
            <a:pPr marL="114300" indent="0">
              <a:buNone/>
            </a:pPr>
            <a:r>
              <a:rPr lang="en-US" dirty="0">
                <a:latin typeface="Inter" panose="02000503000000020004" pitchFamily="2" charset="0"/>
                <a:ea typeface="Inter" panose="02000503000000020004" pitchFamily="2" charset="0"/>
              </a:rPr>
              <a:t>Using pictorial representations (such as arrays) is useful here for children to see the link between multiplication and division. </a:t>
            </a:r>
            <a:endParaRPr lang="en-GB" dirty="0">
              <a:latin typeface="Inter" panose="02000503000000020004" pitchFamily="2" charset="0"/>
              <a:ea typeface="Inter" panose="02000503000000020004" pitchFamily="2" charset="0"/>
            </a:endParaRPr>
          </a:p>
        </p:txBody>
      </p:sp>
      <p:sp>
        <p:nvSpPr>
          <p:cNvPr id="4" name="Slide Number Placeholder 3">
            <a:extLst>
              <a:ext uri="{FF2B5EF4-FFF2-40B4-BE49-F238E27FC236}">
                <a16:creationId xmlns:a16="http://schemas.microsoft.com/office/drawing/2014/main" id="{B8325567-1725-489F-8CB3-22933B7B152A}"/>
              </a:ext>
            </a:extLst>
          </p:cNvPr>
          <p:cNvSpPr>
            <a:spLocks noGrp="1"/>
          </p:cNvSpPr>
          <p:nvPr>
            <p:ph type="sldNum" idx="12"/>
          </p:nvPr>
        </p:nvSpPr>
        <p:spPr/>
        <p:txBody>
          <a:bodyPr/>
          <a:lstStyle/>
          <a:p>
            <a:fld id="{00000000-1234-1234-1234-123412341234}" type="slidenum">
              <a:rPr lang="en" smtClean="0"/>
              <a:pPr/>
              <a:t>12</a:t>
            </a:fld>
            <a:endParaRPr lang="en"/>
          </a:p>
        </p:txBody>
      </p:sp>
      <p:grpSp>
        <p:nvGrpSpPr>
          <p:cNvPr id="5" name="Group 4">
            <a:extLst>
              <a:ext uri="{FF2B5EF4-FFF2-40B4-BE49-F238E27FC236}">
                <a16:creationId xmlns:a16="http://schemas.microsoft.com/office/drawing/2014/main" id="{FC72E6B5-A29A-423F-BB29-2138D95E1C33}"/>
              </a:ext>
            </a:extLst>
          </p:cNvPr>
          <p:cNvGrpSpPr/>
          <p:nvPr/>
        </p:nvGrpSpPr>
        <p:grpSpPr>
          <a:xfrm>
            <a:off x="2372268" y="2097603"/>
            <a:ext cx="4211764" cy="2728510"/>
            <a:chOff x="623168" y="2328307"/>
            <a:chExt cx="4211764" cy="2728510"/>
          </a:xfrm>
        </p:grpSpPr>
        <p:pic>
          <p:nvPicPr>
            <p:cNvPr id="6" name="Picture 2">
              <a:extLst>
                <a:ext uri="{FF2B5EF4-FFF2-40B4-BE49-F238E27FC236}">
                  <a16:creationId xmlns:a16="http://schemas.microsoft.com/office/drawing/2014/main" id="{6027ECE4-8189-4B20-B0F0-A961396B86E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3168" y="2328307"/>
              <a:ext cx="602932" cy="60293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a:extLst>
                <a:ext uri="{FF2B5EF4-FFF2-40B4-BE49-F238E27FC236}">
                  <a16:creationId xmlns:a16="http://schemas.microsoft.com/office/drawing/2014/main" id="{03126A73-EFD5-4806-A319-E05A6A3AB78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3168" y="3029887"/>
              <a:ext cx="602932" cy="60293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a:extLst>
                <a:ext uri="{FF2B5EF4-FFF2-40B4-BE49-F238E27FC236}">
                  <a16:creationId xmlns:a16="http://schemas.microsoft.com/office/drawing/2014/main" id="{9D2C8CB3-6FB1-4E52-B967-9AAD71CA07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3168" y="3731467"/>
              <a:ext cx="602932" cy="60293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a:extLst>
                <a:ext uri="{FF2B5EF4-FFF2-40B4-BE49-F238E27FC236}">
                  <a16:creationId xmlns:a16="http://schemas.microsoft.com/office/drawing/2014/main" id="{4DFDAAE6-2420-40F7-B9BF-8301F927471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3168" y="4433047"/>
              <a:ext cx="602932" cy="60293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a:extLst>
                <a:ext uri="{FF2B5EF4-FFF2-40B4-BE49-F238E27FC236}">
                  <a16:creationId xmlns:a16="http://schemas.microsoft.com/office/drawing/2014/main" id="{47D1051F-6705-4E94-BD0A-6D442A74045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5376" y="2328307"/>
              <a:ext cx="602932" cy="60293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a:extLst>
                <a:ext uri="{FF2B5EF4-FFF2-40B4-BE49-F238E27FC236}">
                  <a16:creationId xmlns:a16="http://schemas.microsoft.com/office/drawing/2014/main" id="{9DAA8FB3-058A-4794-BADF-EB25FE90ACA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5376" y="3029887"/>
              <a:ext cx="602932" cy="60293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a:extLst>
                <a:ext uri="{FF2B5EF4-FFF2-40B4-BE49-F238E27FC236}">
                  <a16:creationId xmlns:a16="http://schemas.microsoft.com/office/drawing/2014/main" id="{71F6F809-C972-42CA-BEF1-8633AE73B99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5376" y="3731467"/>
              <a:ext cx="602932" cy="60293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a:extLst>
                <a:ext uri="{FF2B5EF4-FFF2-40B4-BE49-F238E27FC236}">
                  <a16:creationId xmlns:a16="http://schemas.microsoft.com/office/drawing/2014/main" id="{1890399B-4F34-45BD-82F5-83E809B646F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5376" y="4433047"/>
              <a:ext cx="602932" cy="60293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a:extLst>
                <a:ext uri="{FF2B5EF4-FFF2-40B4-BE49-F238E27FC236}">
                  <a16:creationId xmlns:a16="http://schemas.microsoft.com/office/drawing/2014/main" id="{CFD87097-5259-4DA1-8BC6-AFB83E17A10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27584" y="2328307"/>
              <a:ext cx="602932" cy="60293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a:extLst>
                <a:ext uri="{FF2B5EF4-FFF2-40B4-BE49-F238E27FC236}">
                  <a16:creationId xmlns:a16="http://schemas.microsoft.com/office/drawing/2014/main" id="{4C628292-A0C2-4D83-AC76-8285DE01825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27584" y="3029887"/>
              <a:ext cx="602932" cy="60293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a:extLst>
                <a:ext uri="{FF2B5EF4-FFF2-40B4-BE49-F238E27FC236}">
                  <a16:creationId xmlns:a16="http://schemas.microsoft.com/office/drawing/2014/main" id="{25BFC3E9-E5FC-4581-9CF0-CF3497ED7DE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27584" y="3731467"/>
              <a:ext cx="602932" cy="60293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a:extLst>
                <a:ext uri="{FF2B5EF4-FFF2-40B4-BE49-F238E27FC236}">
                  <a16:creationId xmlns:a16="http://schemas.microsoft.com/office/drawing/2014/main" id="{1AD87F91-E9CB-40DD-A63D-E00FDD8571D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27584" y="4433047"/>
              <a:ext cx="602932" cy="60293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a:extLst>
                <a:ext uri="{FF2B5EF4-FFF2-40B4-BE49-F238E27FC236}">
                  <a16:creationId xmlns:a16="http://schemas.microsoft.com/office/drawing/2014/main" id="{7AD61C52-4990-4051-BDC5-7CE390816B6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29792" y="2334180"/>
              <a:ext cx="602932" cy="60293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a:extLst>
                <a:ext uri="{FF2B5EF4-FFF2-40B4-BE49-F238E27FC236}">
                  <a16:creationId xmlns:a16="http://schemas.microsoft.com/office/drawing/2014/main" id="{C9034019-D932-4FF5-B28C-5F1EAA44A8A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29792" y="3035760"/>
              <a:ext cx="602932" cy="602932"/>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a:extLst>
                <a:ext uri="{FF2B5EF4-FFF2-40B4-BE49-F238E27FC236}">
                  <a16:creationId xmlns:a16="http://schemas.microsoft.com/office/drawing/2014/main" id="{F7E6EE44-82CF-4E8F-8468-6574515E7AA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29792" y="3737340"/>
              <a:ext cx="602932" cy="60293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a:extLst>
                <a:ext uri="{FF2B5EF4-FFF2-40B4-BE49-F238E27FC236}">
                  <a16:creationId xmlns:a16="http://schemas.microsoft.com/office/drawing/2014/main" id="{17E67123-73F3-4D56-8532-A3CD4BD6D38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29792" y="4438920"/>
              <a:ext cx="602932" cy="60293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a:extLst>
                <a:ext uri="{FF2B5EF4-FFF2-40B4-BE49-F238E27FC236}">
                  <a16:creationId xmlns:a16="http://schemas.microsoft.com/office/drawing/2014/main" id="{48F3D817-899C-4A55-A696-F71C421180E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32000" y="2349145"/>
              <a:ext cx="602932" cy="602932"/>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a:extLst>
                <a:ext uri="{FF2B5EF4-FFF2-40B4-BE49-F238E27FC236}">
                  <a16:creationId xmlns:a16="http://schemas.microsoft.com/office/drawing/2014/main" id="{561CAF38-E9F5-4E34-80B6-70AB280DF44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32000" y="3050725"/>
              <a:ext cx="602932" cy="602932"/>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a:extLst>
                <a:ext uri="{FF2B5EF4-FFF2-40B4-BE49-F238E27FC236}">
                  <a16:creationId xmlns:a16="http://schemas.microsoft.com/office/drawing/2014/main" id="{FC690B33-E855-45F6-B6B2-D422807774E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32000" y="3752305"/>
              <a:ext cx="602932" cy="602932"/>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a:extLst>
                <a:ext uri="{FF2B5EF4-FFF2-40B4-BE49-F238E27FC236}">
                  <a16:creationId xmlns:a16="http://schemas.microsoft.com/office/drawing/2014/main" id="{BA6A6C81-A326-4165-8EA1-6133F5B42EC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32000" y="4453885"/>
              <a:ext cx="602932" cy="6029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1946566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65301-D4DF-4B6C-A9BA-AFBECB97D8D7}"/>
              </a:ext>
            </a:extLst>
          </p:cNvPr>
          <p:cNvSpPr>
            <a:spLocks noGrp="1"/>
          </p:cNvSpPr>
          <p:nvPr>
            <p:ph type="title"/>
          </p:nvPr>
        </p:nvSpPr>
        <p:spPr/>
        <p:txBody>
          <a:bodyPr/>
          <a:lstStyle/>
          <a:p>
            <a:r>
              <a:rPr lang="en-GB" dirty="0">
                <a:latin typeface="Inter" panose="02000503000000020004" pitchFamily="2" charset="0"/>
                <a:ea typeface="Inter" panose="02000503000000020004" pitchFamily="2" charset="0"/>
              </a:rPr>
              <a:t>Number families</a:t>
            </a:r>
          </a:p>
        </p:txBody>
      </p:sp>
      <p:sp>
        <p:nvSpPr>
          <p:cNvPr id="3" name="Text Placeholder 2">
            <a:extLst>
              <a:ext uri="{FF2B5EF4-FFF2-40B4-BE49-F238E27FC236}">
                <a16:creationId xmlns:a16="http://schemas.microsoft.com/office/drawing/2014/main" id="{C8B5D8C4-73C1-4C7D-AEC5-7D53F01E9C88}"/>
              </a:ext>
            </a:extLst>
          </p:cNvPr>
          <p:cNvSpPr>
            <a:spLocks noGrp="1"/>
          </p:cNvSpPr>
          <p:nvPr>
            <p:ph type="body" idx="1"/>
          </p:nvPr>
        </p:nvSpPr>
        <p:spPr>
          <a:xfrm>
            <a:off x="311700" y="739303"/>
            <a:ext cx="8520600" cy="1284570"/>
          </a:xfrm>
        </p:spPr>
        <p:txBody>
          <a:bodyPr/>
          <a:lstStyle/>
          <a:p>
            <a:pPr marL="114300" indent="0" algn="ctr">
              <a:buNone/>
            </a:pPr>
            <a:r>
              <a:rPr lang="en-US" dirty="0">
                <a:latin typeface="Inter" panose="02000503000000020004" pitchFamily="2" charset="0"/>
                <a:ea typeface="Inter" panose="02000503000000020004" pitchFamily="2" charset="0"/>
              </a:rPr>
              <a:t>4 x 5 = 20, 5 x 4 = 20, 20 ÷ 5 = 4, 20 ÷ 4 = 5</a:t>
            </a:r>
          </a:p>
          <a:p>
            <a:pPr marL="114300" indent="0">
              <a:buNone/>
            </a:pPr>
            <a:endParaRPr lang="en-US" dirty="0">
              <a:latin typeface="Inter" panose="02000503000000020004" pitchFamily="2" charset="0"/>
              <a:ea typeface="Inter" panose="02000503000000020004" pitchFamily="2" charset="0"/>
            </a:endParaRPr>
          </a:p>
          <a:p>
            <a:pPr marL="114300" indent="0">
              <a:buNone/>
            </a:pPr>
            <a:r>
              <a:rPr lang="en-US" dirty="0">
                <a:latin typeface="Inter" panose="02000503000000020004" pitchFamily="2" charset="0"/>
                <a:ea typeface="Inter" panose="02000503000000020004" pitchFamily="2" charset="0"/>
              </a:rPr>
              <a:t>Due to their commutative understanding, children should also be able to see whole number families. For many children this will need to be pointed out and discussed. </a:t>
            </a:r>
          </a:p>
        </p:txBody>
      </p:sp>
      <p:sp>
        <p:nvSpPr>
          <p:cNvPr id="4" name="Slide Number Placeholder 3">
            <a:extLst>
              <a:ext uri="{FF2B5EF4-FFF2-40B4-BE49-F238E27FC236}">
                <a16:creationId xmlns:a16="http://schemas.microsoft.com/office/drawing/2014/main" id="{7FE91BE7-6CD1-488A-A53C-3DB74E0F89B4}"/>
              </a:ext>
            </a:extLst>
          </p:cNvPr>
          <p:cNvSpPr>
            <a:spLocks noGrp="1"/>
          </p:cNvSpPr>
          <p:nvPr>
            <p:ph type="sldNum" idx="12"/>
          </p:nvPr>
        </p:nvSpPr>
        <p:spPr/>
        <p:txBody>
          <a:bodyPr/>
          <a:lstStyle/>
          <a:p>
            <a:fld id="{00000000-1234-1234-1234-123412341234}" type="slidenum">
              <a:rPr lang="en" smtClean="0"/>
              <a:pPr/>
              <a:t>13</a:t>
            </a:fld>
            <a:endParaRPr lang="en"/>
          </a:p>
        </p:txBody>
      </p:sp>
      <p:grpSp>
        <p:nvGrpSpPr>
          <p:cNvPr id="18" name="Group 17">
            <a:extLst>
              <a:ext uri="{FF2B5EF4-FFF2-40B4-BE49-F238E27FC236}">
                <a16:creationId xmlns:a16="http://schemas.microsoft.com/office/drawing/2014/main" id="{FFB42087-17D5-4674-9B88-35FC1FCABEEE}"/>
              </a:ext>
            </a:extLst>
          </p:cNvPr>
          <p:cNvGrpSpPr/>
          <p:nvPr/>
        </p:nvGrpSpPr>
        <p:grpSpPr>
          <a:xfrm>
            <a:off x="3322391" y="2571750"/>
            <a:ext cx="2311518" cy="1866261"/>
            <a:chOff x="3416241" y="2349122"/>
            <a:chExt cx="2311518" cy="1866261"/>
          </a:xfrm>
        </p:grpSpPr>
        <p:sp>
          <p:nvSpPr>
            <p:cNvPr id="7" name="Oval 6">
              <a:extLst>
                <a:ext uri="{FF2B5EF4-FFF2-40B4-BE49-F238E27FC236}">
                  <a16:creationId xmlns:a16="http://schemas.microsoft.com/office/drawing/2014/main" id="{1C50ECB3-D5CA-44B8-8DCB-30FFEA4B62EE}"/>
                </a:ext>
              </a:extLst>
            </p:cNvPr>
            <p:cNvSpPr/>
            <p:nvPr/>
          </p:nvSpPr>
          <p:spPr>
            <a:xfrm>
              <a:off x="4186747" y="2349122"/>
              <a:ext cx="770506" cy="77050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rPr>
                <a:t>20</a:t>
              </a:r>
            </a:p>
          </p:txBody>
        </p:sp>
        <p:sp>
          <p:nvSpPr>
            <p:cNvPr id="8" name="Oval 7">
              <a:extLst>
                <a:ext uri="{FF2B5EF4-FFF2-40B4-BE49-F238E27FC236}">
                  <a16:creationId xmlns:a16="http://schemas.microsoft.com/office/drawing/2014/main" id="{0C6A3E00-8620-4500-8BD3-888C39317FA7}"/>
                </a:ext>
              </a:extLst>
            </p:cNvPr>
            <p:cNvSpPr/>
            <p:nvPr/>
          </p:nvSpPr>
          <p:spPr>
            <a:xfrm>
              <a:off x="3416241" y="3444877"/>
              <a:ext cx="770506" cy="77050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rPr>
                <a:t>4</a:t>
              </a:r>
            </a:p>
          </p:txBody>
        </p:sp>
        <p:sp>
          <p:nvSpPr>
            <p:cNvPr id="9" name="Oval 8">
              <a:extLst>
                <a:ext uri="{FF2B5EF4-FFF2-40B4-BE49-F238E27FC236}">
                  <a16:creationId xmlns:a16="http://schemas.microsoft.com/office/drawing/2014/main" id="{B55C38D0-D418-4333-90EA-9D4EB4824E4F}"/>
                </a:ext>
              </a:extLst>
            </p:cNvPr>
            <p:cNvSpPr/>
            <p:nvPr/>
          </p:nvSpPr>
          <p:spPr>
            <a:xfrm>
              <a:off x="4957253" y="3444877"/>
              <a:ext cx="770506" cy="77050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rPr>
                <a:t>5</a:t>
              </a:r>
            </a:p>
          </p:txBody>
        </p:sp>
        <p:cxnSp>
          <p:nvCxnSpPr>
            <p:cNvPr id="11" name="Straight Connector 10">
              <a:extLst>
                <a:ext uri="{FF2B5EF4-FFF2-40B4-BE49-F238E27FC236}">
                  <a16:creationId xmlns:a16="http://schemas.microsoft.com/office/drawing/2014/main" id="{1D2F5B95-4BDE-49D2-8DE1-E90F91F733BA}"/>
                </a:ext>
              </a:extLst>
            </p:cNvPr>
            <p:cNvCxnSpPr>
              <a:stCxn id="7" idx="3"/>
              <a:endCxn id="8" idx="0"/>
            </p:cNvCxnSpPr>
            <p:nvPr/>
          </p:nvCxnSpPr>
          <p:spPr>
            <a:xfrm flipH="1">
              <a:off x="3801494" y="3006790"/>
              <a:ext cx="498091" cy="438087"/>
            </a:xfrm>
            <a:prstGeom prst="line">
              <a:avLst/>
            </a:prstGeom>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ED55E64C-9861-497E-BD51-6717618F1739}"/>
                </a:ext>
              </a:extLst>
            </p:cNvPr>
            <p:cNvCxnSpPr>
              <a:cxnSpLocks/>
              <a:stCxn id="7" idx="5"/>
              <a:endCxn id="9" idx="0"/>
            </p:cNvCxnSpPr>
            <p:nvPr/>
          </p:nvCxnSpPr>
          <p:spPr>
            <a:xfrm>
              <a:off x="4844415" y="3006790"/>
              <a:ext cx="498091" cy="438087"/>
            </a:xfrm>
            <a:prstGeom prst="line">
              <a:avLst/>
            </a:prstGeom>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320F802E-0331-475C-AA03-59269856922C}"/>
                </a:ext>
              </a:extLst>
            </p:cNvPr>
            <p:cNvCxnSpPr>
              <a:cxnSpLocks/>
              <a:stCxn id="8" idx="6"/>
              <a:endCxn id="9" idx="2"/>
            </p:cNvCxnSpPr>
            <p:nvPr/>
          </p:nvCxnSpPr>
          <p:spPr>
            <a:xfrm>
              <a:off x="4186747" y="3830130"/>
              <a:ext cx="770506" cy="0"/>
            </a:xfrm>
            <a:prstGeom prst="line">
              <a:avLst/>
            </a:prstGeom>
          </p:spPr>
          <p:style>
            <a:lnRef idx="1">
              <a:schemeClr val="dk1"/>
            </a:lnRef>
            <a:fillRef idx="0">
              <a:schemeClr val="dk1"/>
            </a:fillRef>
            <a:effectRef idx="0">
              <a:schemeClr val="dk1"/>
            </a:effectRef>
            <a:fontRef idx="minor">
              <a:schemeClr val="tx1"/>
            </a:fontRef>
          </p:style>
        </p:cxnSp>
      </p:grpSp>
      <p:grpSp>
        <p:nvGrpSpPr>
          <p:cNvPr id="13" name="Group 12"/>
          <p:cNvGrpSpPr/>
          <p:nvPr/>
        </p:nvGrpSpPr>
        <p:grpSpPr>
          <a:xfrm>
            <a:off x="0" y="3676260"/>
            <a:ext cx="2733869" cy="1467240"/>
            <a:chOff x="0" y="3676260"/>
            <a:chExt cx="2733869" cy="1467240"/>
          </a:xfrm>
        </p:grpSpPr>
        <p:sp>
          <p:nvSpPr>
            <p:cNvPr id="14" name="Rectangle 13"/>
            <p:cNvSpPr/>
            <p:nvPr/>
          </p:nvSpPr>
          <p:spPr>
            <a:xfrm>
              <a:off x="0" y="3676260"/>
              <a:ext cx="2733869" cy="14672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57777"/>
              <a:ext cx="1285723" cy="1285723"/>
            </a:xfrm>
            <a:prstGeom prst="rect">
              <a:avLst/>
            </a:prstGeom>
          </p:spPr>
        </p:pic>
      </p:grpSp>
    </p:spTree>
    <p:extLst>
      <p:ext uri="{BB962C8B-B14F-4D97-AF65-F5344CB8AC3E}">
        <p14:creationId xmlns:p14="http://schemas.microsoft.com/office/powerpoint/2010/main" val="21342220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p:cNvGrpSpPr/>
          <p:nvPr/>
        </p:nvGrpSpPr>
        <p:grpSpPr>
          <a:xfrm>
            <a:off x="0" y="3676260"/>
            <a:ext cx="2733869" cy="1467240"/>
            <a:chOff x="0" y="3676260"/>
            <a:chExt cx="2733869" cy="1467240"/>
          </a:xfrm>
        </p:grpSpPr>
        <p:sp>
          <p:nvSpPr>
            <p:cNvPr id="33" name="Rectangle 32"/>
            <p:cNvSpPr/>
            <p:nvPr/>
          </p:nvSpPr>
          <p:spPr>
            <a:xfrm>
              <a:off x="0" y="3676260"/>
              <a:ext cx="2733869" cy="14672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4" name="Picture 3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57777"/>
              <a:ext cx="1285723" cy="1285723"/>
            </a:xfrm>
            <a:prstGeom prst="rect">
              <a:avLst/>
            </a:prstGeom>
          </p:spPr>
        </p:pic>
      </p:grpSp>
      <p:sp>
        <p:nvSpPr>
          <p:cNvPr id="2" name="Title 1">
            <a:extLst>
              <a:ext uri="{FF2B5EF4-FFF2-40B4-BE49-F238E27FC236}">
                <a16:creationId xmlns:a16="http://schemas.microsoft.com/office/drawing/2014/main" id="{E1D7EA14-0FBE-44EA-82F9-8CF6661A77DA}"/>
              </a:ext>
            </a:extLst>
          </p:cNvPr>
          <p:cNvSpPr>
            <a:spLocks noGrp="1"/>
          </p:cNvSpPr>
          <p:nvPr>
            <p:ph type="title"/>
          </p:nvPr>
        </p:nvSpPr>
        <p:spPr/>
        <p:txBody>
          <a:bodyPr/>
          <a:lstStyle/>
          <a:p>
            <a:r>
              <a:rPr lang="en-GB" dirty="0">
                <a:latin typeface="Inter" panose="02000503000000020004" pitchFamily="2" charset="0"/>
                <a:ea typeface="Inter" panose="02000503000000020004" pitchFamily="2" charset="0"/>
              </a:rPr>
              <a:t>Using known facts</a:t>
            </a:r>
          </a:p>
        </p:txBody>
      </p:sp>
      <p:sp>
        <p:nvSpPr>
          <p:cNvPr id="3" name="Text Placeholder 2">
            <a:extLst>
              <a:ext uri="{FF2B5EF4-FFF2-40B4-BE49-F238E27FC236}">
                <a16:creationId xmlns:a16="http://schemas.microsoft.com/office/drawing/2014/main" id="{A05129C1-4E66-459A-B19A-EA4B29DDB938}"/>
              </a:ext>
            </a:extLst>
          </p:cNvPr>
          <p:cNvSpPr>
            <a:spLocks noGrp="1"/>
          </p:cNvSpPr>
          <p:nvPr>
            <p:ph type="body" idx="1"/>
          </p:nvPr>
        </p:nvSpPr>
        <p:spPr>
          <a:xfrm>
            <a:off x="311700" y="739303"/>
            <a:ext cx="8520600" cy="1832448"/>
          </a:xfrm>
        </p:spPr>
        <p:txBody>
          <a:bodyPr/>
          <a:lstStyle/>
          <a:p>
            <a:pPr marL="114300" indent="0" algn="ctr">
              <a:buNone/>
            </a:pPr>
            <a:r>
              <a:rPr lang="en-US" dirty="0">
                <a:latin typeface="Inter" panose="02000503000000020004" pitchFamily="2" charset="0"/>
                <a:ea typeface="Inter" panose="02000503000000020004" pitchFamily="2" charset="0"/>
              </a:rPr>
              <a:t>4 x 6 = ?</a:t>
            </a:r>
          </a:p>
          <a:p>
            <a:pPr marL="114300" indent="0" algn="ctr">
              <a:buNone/>
            </a:pPr>
            <a:r>
              <a:rPr lang="en-US" dirty="0">
                <a:latin typeface="Inter" panose="02000503000000020004" pitchFamily="2" charset="0"/>
                <a:ea typeface="Inter" panose="02000503000000020004" pitchFamily="2" charset="0"/>
              </a:rPr>
              <a:t>I know 4 x 5 = 20</a:t>
            </a:r>
          </a:p>
          <a:p>
            <a:pPr marL="114300" indent="0" algn="ctr">
              <a:buNone/>
            </a:pPr>
            <a:r>
              <a:rPr lang="en-US" dirty="0">
                <a:latin typeface="Inter" panose="02000503000000020004" pitchFamily="2" charset="0"/>
                <a:ea typeface="Inter" panose="02000503000000020004" pitchFamily="2" charset="0"/>
              </a:rPr>
              <a:t>Therefore, 20 + 4 = 24</a:t>
            </a:r>
          </a:p>
          <a:p>
            <a:pPr marL="114300" indent="0">
              <a:buNone/>
            </a:pPr>
            <a:endParaRPr lang="en-US" dirty="0">
              <a:latin typeface="Inter" panose="02000503000000020004" pitchFamily="2" charset="0"/>
              <a:ea typeface="Inter" panose="02000503000000020004" pitchFamily="2" charset="0"/>
            </a:endParaRPr>
          </a:p>
          <a:p>
            <a:pPr marL="114300" indent="0">
              <a:buNone/>
            </a:pPr>
            <a:r>
              <a:rPr lang="en-US" dirty="0">
                <a:latin typeface="Inter" panose="02000503000000020004" pitchFamily="2" charset="0"/>
                <a:ea typeface="Inter" panose="02000503000000020004" pitchFamily="2" charset="0"/>
              </a:rPr>
              <a:t>By using known facts from ‘easier’ times tables, children should be able to find answers with increasing speed. </a:t>
            </a:r>
          </a:p>
          <a:p>
            <a:endParaRPr lang="en-GB" dirty="0">
              <a:latin typeface="Inter" panose="02000503000000020004" pitchFamily="2" charset="0"/>
              <a:ea typeface="Inter" panose="02000503000000020004" pitchFamily="2" charset="0"/>
            </a:endParaRPr>
          </a:p>
        </p:txBody>
      </p:sp>
      <p:sp>
        <p:nvSpPr>
          <p:cNvPr id="4" name="Slide Number Placeholder 3">
            <a:extLst>
              <a:ext uri="{FF2B5EF4-FFF2-40B4-BE49-F238E27FC236}">
                <a16:creationId xmlns:a16="http://schemas.microsoft.com/office/drawing/2014/main" id="{FF3CC5DB-A67A-4448-8F50-511CD15B17DC}"/>
              </a:ext>
            </a:extLst>
          </p:cNvPr>
          <p:cNvSpPr>
            <a:spLocks noGrp="1"/>
          </p:cNvSpPr>
          <p:nvPr>
            <p:ph type="sldNum" idx="12"/>
          </p:nvPr>
        </p:nvSpPr>
        <p:spPr/>
        <p:txBody>
          <a:bodyPr/>
          <a:lstStyle/>
          <a:p>
            <a:fld id="{00000000-1234-1234-1234-123412341234}" type="slidenum">
              <a:rPr lang="en" smtClean="0"/>
              <a:pPr/>
              <a:t>14</a:t>
            </a:fld>
            <a:endParaRPr lang="en"/>
          </a:p>
        </p:txBody>
      </p:sp>
      <p:grpSp>
        <p:nvGrpSpPr>
          <p:cNvPr id="31" name="Group 30">
            <a:extLst>
              <a:ext uri="{FF2B5EF4-FFF2-40B4-BE49-F238E27FC236}">
                <a16:creationId xmlns:a16="http://schemas.microsoft.com/office/drawing/2014/main" id="{1700B538-77D6-4403-ADCB-9B1021376ABA}"/>
              </a:ext>
            </a:extLst>
          </p:cNvPr>
          <p:cNvGrpSpPr/>
          <p:nvPr/>
        </p:nvGrpSpPr>
        <p:grpSpPr>
          <a:xfrm>
            <a:off x="2290916" y="2669028"/>
            <a:ext cx="4562168" cy="1847231"/>
            <a:chOff x="2198555" y="2571750"/>
            <a:chExt cx="4562168" cy="1847231"/>
          </a:xfrm>
        </p:grpSpPr>
        <p:pic>
          <p:nvPicPr>
            <p:cNvPr id="5" name="Picture 6">
              <a:extLst>
                <a:ext uri="{FF2B5EF4-FFF2-40B4-BE49-F238E27FC236}">
                  <a16:creationId xmlns:a16="http://schemas.microsoft.com/office/drawing/2014/main" id="{5B495A64-494C-432F-8A19-21BB123029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8555" y="2571750"/>
              <a:ext cx="369447" cy="36944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a:extLst>
                <a:ext uri="{FF2B5EF4-FFF2-40B4-BE49-F238E27FC236}">
                  <a16:creationId xmlns:a16="http://schemas.microsoft.com/office/drawing/2014/main" id="{F223D794-3E2B-48FE-B1A2-5971F89A13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8424" y="2571752"/>
              <a:ext cx="369447" cy="36944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FAE93F1E-2560-4EE7-8663-0E440D74F8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8293" y="2571751"/>
              <a:ext cx="369447" cy="36944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B1F85775-84CC-419E-8802-6ACA7E8009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58162" y="2571750"/>
              <a:ext cx="369447" cy="36944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a:extLst>
                <a:ext uri="{FF2B5EF4-FFF2-40B4-BE49-F238E27FC236}">
                  <a16:creationId xmlns:a16="http://schemas.microsoft.com/office/drawing/2014/main" id="{3BD82D2C-E5CA-4BFD-9008-F58F9EC12D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8555" y="2941197"/>
              <a:ext cx="369447" cy="36944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a:extLst>
                <a:ext uri="{FF2B5EF4-FFF2-40B4-BE49-F238E27FC236}">
                  <a16:creationId xmlns:a16="http://schemas.microsoft.com/office/drawing/2014/main" id="{D0FB3352-7787-4A75-912E-52216FA542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8424" y="2941199"/>
              <a:ext cx="369447" cy="36944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B566518B-2CFC-4E76-AF19-9511EEEE8B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8293" y="2941198"/>
              <a:ext cx="369447" cy="36944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7A6FB293-6F1E-48A1-A852-1A92F7F2FE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58162" y="2941197"/>
              <a:ext cx="369447" cy="36944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a:extLst>
                <a:ext uri="{FF2B5EF4-FFF2-40B4-BE49-F238E27FC236}">
                  <a16:creationId xmlns:a16="http://schemas.microsoft.com/office/drawing/2014/main" id="{6E83BF23-71C1-4E99-B8C7-0977DECD3E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8555" y="3310644"/>
              <a:ext cx="369447" cy="36944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a:extLst>
                <a:ext uri="{FF2B5EF4-FFF2-40B4-BE49-F238E27FC236}">
                  <a16:creationId xmlns:a16="http://schemas.microsoft.com/office/drawing/2014/main" id="{DDF65B71-5F16-4928-B7ED-5E079CB974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8424" y="3310646"/>
              <a:ext cx="369447" cy="36944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BC6EF850-1FC2-4805-9C07-617828232A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8293" y="3310645"/>
              <a:ext cx="369447" cy="36944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6C75AA11-42AE-4A38-929A-5985404842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58162" y="3310644"/>
              <a:ext cx="369447" cy="36944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a:extLst>
                <a:ext uri="{FF2B5EF4-FFF2-40B4-BE49-F238E27FC236}">
                  <a16:creationId xmlns:a16="http://schemas.microsoft.com/office/drawing/2014/main" id="{657B3C3C-D230-4180-95BC-544E23A60A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8555" y="3680089"/>
              <a:ext cx="369447" cy="369447"/>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6">
              <a:extLst>
                <a:ext uri="{FF2B5EF4-FFF2-40B4-BE49-F238E27FC236}">
                  <a16:creationId xmlns:a16="http://schemas.microsoft.com/office/drawing/2014/main" id="{9CD0E242-5EFA-4400-B406-9CE1ABB8A1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8424" y="3680091"/>
              <a:ext cx="369447" cy="369447"/>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a:extLst>
                <a:ext uri="{FF2B5EF4-FFF2-40B4-BE49-F238E27FC236}">
                  <a16:creationId xmlns:a16="http://schemas.microsoft.com/office/drawing/2014/main" id="{DA3BB7F4-33A0-4775-B24A-6FAED9065D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8293" y="3680090"/>
              <a:ext cx="369447" cy="369447"/>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a:extLst>
                <a:ext uri="{FF2B5EF4-FFF2-40B4-BE49-F238E27FC236}">
                  <a16:creationId xmlns:a16="http://schemas.microsoft.com/office/drawing/2014/main" id="{B488E84E-23EE-4E7A-8D25-DF1BC0D308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58162" y="3680089"/>
              <a:ext cx="369447" cy="369447"/>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6">
              <a:extLst>
                <a:ext uri="{FF2B5EF4-FFF2-40B4-BE49-F238E27FC236}">
                  <a16:creationId xmlns:a16="http://schemas.microsoft.com/office/drawing/2014/main" id="{E0A1B289-4794-437F-829D-E567CD8961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8555" y="4049532"/>
              <a:ext cx="369447" cy="369447"/>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6">
              <a:extLst>
                <a:ext uri="{FF2B5EF4-FFF2-40B4-BE49-F238E27FC236}">
                  <a16:creationId xmlns:a16="http://schemas.microsoft.com/office/drawing/2014/main" id="{A18D1CF5-BA4D-4C16-9283-18FE5B2431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8424" y="4049534"/>
              <a:ext cx="369447" cy="369447"/>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a:extLst>
                <a:ext uri="{FF2B5EF4-FFF2-40B4-BE49-F238E27FC236}">
                  <a16:creationId xmlns:a16="http://schemas.microsoft.com/office/drawing/2014/main" id="{7955D97B-00BD-4A67-8798-26901C9C14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8293" y="4049533"/>
              <a:ext cx="369447" cy="369447"/>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3">
              <a:extLst>
                <a:ext uri="{FF2B5EF4-FFF2-40B4-BE49-F238E27FC236}">
                  <a16:creationId xmlns:a16="http://schemas.microsoft.com/office/drawing/2014/main" id="{6F21C878-9358-4378-99F5-72B801EA3D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58162" y="4049532"/>
              <a:ext cx="369447" cy="369447"/>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6">
              <a:extLst>
                <a:ext uri="{FF2B5EF4-FFF2-40B4-BE49-F238E27FC236}">
                  <a16:creationId xmlns:a16="http://schemas.microsoft.com/office/drawing/2014/main" id="{B0BC7581-917D-4888-9D73-0A0464E52D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31669" y="3304874"/>
              <a:ext cx="369447" cy="369447"/>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6">
              <a:extLst>
                <a:ext uri="{FF2B5EF4-FFF2-40B4-BE49-F238E27FC236}">
                  <a16:creationId xmlns:a16="http://schemas.microsoft.com/office/drawing/2014/main" id="{663C8391-004A-474E-893F-92C1470AA9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51538" y="3304876"/>
              <a:ext cx="369447" cy="369447"/>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6">
              <a:extLst>
                <a:ext uri="{FF2B5EF4-FFF2-40B4-BE49-F238E27FC236}">
                  <a16:creationId xmlns:a16="http://schemas.microsoft.com/office/drawing/2014/main" id="{D6DD5F4D-F2B7-498B-BDC9-ADC76B03B0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71407" y="3304875"/>
              <a:ext cx="369447" cy="369447"/>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7">
              <a:extLst>
                <a:ext uri="{FF2B5EF4-FFF2-40B4-BE49-F238E27FC236}">
                  <a16:creationId xmlns:a16="http://schemas.microsoft.com/office/drawing/2014/main" id="{1A464452-CBBC-4459-9220-D4AB8BAE5D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91276" y="3304874"/>
              <a:ext cx="369447" cy="369447"/>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a:extLst>
                <a:ext uri="{FF2B5EF4-FFF2-40B4-BE49-F238E27FC236}">
                  <a16:creationId xmlns:a16="http://schemas.microsoft.com/office/drawing/2014/main" id="{8242A281-2BB4-40B8-B541-CE6A9A947749}"/>
                </a:ext>
              </a:extLst>
            </p:cNvPr>
            <p:cNvSpPr txBox="1"/>
            <p:nvPr/>
          </p:nvSpPr>
          <p:spPr>
            <a:xfrm>
              <a:off x="4340173" y="3372312"/>
              <a:ext cx="282000" cy="307777"/>
            </a:xfrm>
            <a:prstGeom prst="rect">
              <a:avLst/>
            </a:prstGeom>
            <a:noFill/>
          </p:spPr>
          <p:txBody>
            <a:bodyPr wrap="square">
              <a:spAutoFit/>
            </a:bodyPr>
            <a:lstStyle/>
            <a:p>
              <a:r>
                <a:rPr lang="en-US" dirty="0"/>
                <a:t>+</a:t>
              </a:r>
              <a:endParaRPr lang="en-GB" dirty="0"/>
            </a:p>
          </p:txBody>
        </p:sp>
      </p:grpSp>
    </p:spTree>
    <p:extLst>
      <p:ext uri="{BB962C8B-B14F-4D97-AF65-F5344CB8AC3E}">
        <p14:creationId xmlns:p14="http://schemas.microsoft.com/office/powerpoint/2010/main" val="32812445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C0585-3A52-4807-99CA-3D27B4E24174}"/>
              </a:ext>
            </a:extLst>
          </p:cNvPr>
          <p:cNvSpPr>
            <a:spLocks noGrp="1"/>
          </p:cNvSpPr>
          <p:nvPr>
            <p:ph type="title"/>
          </p:nvPr>
        </p:nvSpPr>
        <p:spPr/>
        <p:txBody>
          <a:bodyPr/>
          <a:lstStyle/>
          <a:p>
            <a:r>
              <a:rPr lang="en-GB" dirty="0">
                <a:latin typeface="Inter" panose="02000503000000020004" pitchFamily="2" charset="0"/>
                <a:ea typeface="Inter" panose="02000503000000020004" pitchFamily="2" charset="0"/>
              </a:rPr>
              <a:t>How best to prepare your child for the check</a:t>
            </a:r>
          </a:p>
        </p:txBody>
      </p:sp>
      <p:sp>
        <p:nvSpPr>
          <p:cNvPr id="3" name="Text Placeholder 2">
            <a:extLst>
              <a:ext uri="{FF2B5EF4-FFF2-40B4-BE49-F238E27FC236}">
                <a16:creationId xmlns:a16="http://schemas.microsoft.com/office/drawing/2014/main" id="{EDA67E56-F426-4278-A0D4-FFF762DCDFC7}"/>
              </a:ext>
            </a:extLst>
          </p:cNvPr>
          <p:cNvSpPr>
            <a:spLocks noGrp="1"/>
          </p:cNvSpPr>
          <p:nvPr>
            <p:ph type="body" idx="1"/>
          </p:nvPr>
        </p:nvSpPr>
        <p:spPr>
          <a:xfrm>
            <a:off x="311700" y="739302"/>
            <a:ext cx="8520600" cy="4317515"/>
          </a:xfrm>
        </p:spPr>
        <p:txBody>
          <a:bodyPr/>
          <a:lstStyle/>
          <a:p>
            <a:r>
              <a:rPr lang="en-GB" dirty="0">
                <a:latin typeface="Inter" panose="02000503000000020004" pitchFamily="2" charset="0"/>
                <a:ea typeface="Inter" panose="02000503000000020004" pitchFamily="2" charset="0"/>
              </a:rPr>
              <a:t>Remind them that the check should last no more than </a:t>
            </a:r>
            <a:r>
              <a:rPr lang="en-GB" dirty="0">
                <a:solidFill>
                  <a:srgbClr val="283593"/>
                </a:solidFill>
                <a:latin typeface="Inter" panose="02000503000000020004" pitchFamily="2" charset="0"/>
                <a:ea typeface="Inter" panose="02000503000000020004" pitchFamily="2" charset="0"/>
              </a:rPr>
              <a:t>5 minutes.</a:t>
            </a:r>
          </a:p>
          <a:p>
            <a:endParaRPr lang="en-GB" dirty="0">
              <a:latin typeface="Inter" panose="02000503000000020004" pitchFamily="2" charset="0"/>
              <a:ea typeface="Inter" panose="02000503000000020004" pitchFamily="2" charset="0"/>
            </a:endParaRPr>
          </a:p>
          <a:p>
            <a:r>
              <a:rPr lang="en-GB" dirty="0">
                <a:latin typeface="Inter" panose="02000503000000020004" pitchFamily="2" charset="0"/>
                <a:ea typeface="Inter" panose="02000503000000020004" pitchFamily="2" charset="0"/>
              </a:rPr>
              <a:t>If you want to go over times tables, make them fun.</a:t>
            </a:r>
          </a:p>
          <a:p>
            <a:endParaRPr lang="en-GB" dirty="0">
              <a:latin typeface="Inter" panose="02000503000000020004" pitchFamily="2" charset="0"/>
              <a:ea typeface="Inter" panose="02000503000000020004" pitchFamily="2" charset="0"/>
            </a:endParaRPr>
          </a:p>
          <a:p>
            <a:pPr marL="457200" marR="0" lvl="0" indent="-342900" algn="l" defTabSz="914400" rtl="0" eaLnBrk="1" fontAlgn="auto" latinLnBrk="0" hangingPunct="1">
              <a:lnSpc>
                <a:spcPct val="115000"/>
              </a:lnSpc>
              <a:spcBef>
                <a:spcPts val="0"/>
              </a:spcBef>
              <a:spcAft>
                <a:spcPts val="0"/>
              </a:spcAft>
              <a:buClr>
                <a:srgbClr val="595959"/>
              </a:buClr>
              <a:buSzPts val="1800"/>
              <a:buFont typeface="Nunito"/>
              <a:buChar char="●"/>
              <a:tabLst/>
              <a:defRPr/>
            </a:pPr>
            <a:r>
              <a:rPr kumimoji="0" lang="en-GB" sz="1600" b="0" i="0" u="none" strike="noStrike" kern="0" cap="none" spc="0" normalizeH="0" baseline="0" noProof="0" dirty="0">
                <a:ln>
                  <a:noFill/>
                </a:ln>
                <a:solidFill>
                  <a:srgbClr val="000000"/>
                </a:solidFill>
                <a:effectLst/>
                <a:uLnTx/>
                <a:uFillTx/>
                <a:latin typeface="Inter" panose="02000503000000020004" pitchFamily="2" charset="0"/>
                <a:ea typeface="Inter" panose="02000503000000020004" pitchFamily="2" charset="0"/>
                <a:sym typeface="Nunito"/>
              </a:rPr>
              <a:t>If you have any concerns, talk to your child’s teacher. </a:t>
            </a:r>
          </a:p>
          <a:p>
            <a:pPr marL="457200" marR="0" lvl="0" indent="-342900" algn="l" defTabSz="914400" rtl="0" eaLnBrk="1" fontAlgn="auto" latinLnBrk="0" hangingPunct="1">
              <a:lnSpc>
                <a:spcPct val="115000"/>
              </a:lnSpc>
              <a:spcBef>
                <a:spcPts val="0"/>
              </a:spcBef>
              <a:spcAft>
                <a:spcPts val="0"/>
              </a:spcAft>
              <a:buClr>
                <a:srgbClr val="595959"/>
              </a:buClr>
              <a:buSzPts val="1800"/>
              <a:buFont typeface="Nunito"/>
              <a:buChar char="●"/>
              <a:tabLst/>
              <a:defRPr/>
            </a:pPr>
            <a:endParaRPr kumimoji="0" lang="en-GB" b="0" i="0" u="none" strike="noStrike" kern="0" cap="none" spc="0" normalizeH="0" baseline="0" noProof="0" dirty="0">
              <a:ln>
                <a:noFill/>
              </a:ln>
              <a:solidFill>
                <a:srgbClr val="000000"/>
              </a:solidFill>
              <a:effectLst/>
              <a:uLnTx/>
              <a:uFillTx/>
              <a:latin typeface="Inter" panose="02000503000000020004" pitchFamily="2" charset="0"/>
              <a:ea typeface="Inter" panose="02000503000000020004" pitchFamily="2" charset="0"/>
              <a:sym typeface="Nunito"/>
            </a:endParaRPr>
          </a:p>
          <a:p>
            <a:pPr marL="457200" marR="0" lvl="0" indent="-342900" algn="l" defTabSz="914400" rtl="0" eaLnBrk="1" fontAlgn="auto" latinLnBrk="0" hangingPunct="1">
              <a:lnSpc>
                <a:spcPct val="115000"/>
              </a:lnSpc>
              <a:spcBef>
                <a:spcPts val="0"/>
              </a:spcBef>
              <a:spcAft>
                <a:spcPts val="0"/>
              </a:spcAft>
              <a:buClr>
                <a:srgbClr val="595959"/>
              </a:buClr>
              <a:buSzPts val="1800"/>
              <a:buFont typeface="Nunito"/>
              <a:buChar char="●"/>
              <a:tabLst/>
              <a:defRPr/>
            </a:pPr>
            <a:r>
              <a:rPr lang="en-GB" dirty="0">
                <a:solidFill>
                  <a:srgbClr val="000000"/>
                </a:solidFill>
                <a:latin typeface="Inter" panose="02000503000000020004" pitchFamily="2" charset="0"/>
                <a:ea typeface="Inter" panose="02000503000000020004" pitchFamily="2" charset="0"/>
              </a:rPr>
              <a:t>If your child has any concerns, encourage them to talk to a trusted adult (for example, yourself, their teacher).</a:t>
            </a:r>
          </a:p>
          <a:p>
            <a:pPr marL="457200" marR="0" lvl="0" indent="-342900" algn="l" defTabSz="914400" rtl="0" eaLnBrk="1" fontAlgn="auto" latinLnBrk="0" hangingPunct="1">
              <a:lnSpc>
                <a:spcPct val="115000"/>
              </a:lnSpc>
              <a:spcBef>
                <a:spcPts val="0"/>
              </a:spcBef>
              <a:spcAft>
                <a:spcPts val="0"/>
              </a:spcAft>
              <a:buClr>
                <a:srgbClr val="595959"/>
              </a:buClr>
              <a:buSzPts val="1800"/>
              <a:buFont typeface="Nunito"/>
              <a:buChar char="●"/>
              <a:tabLst/>
              <a:defRPr/>
            </a:pPr>
            <a:endParaRPr lang="en-GB" dirty="0">
              <a:solidFill>
                <a:srgbClr val="000000"/>
              </a:solidFill>
              <a:latin typeface="Inter" panose="02000503000000020004" pitchFamily="2" charset="0"/>
              <a:ea typeface="Inter" panose="02000503000000020004" pitchFamily="2" charset="0"/>
            </a:endParaRPr>
          </a:p>
        </p:txBody>
      </p:sp>
      <p:sp>
        <p:nvSpPr>
          <p:cNvPr id="4" name="Slide Number Placeholder 3">
            <a:extLst>
              <a:ext uri="{FF2B5EF4-FFF2-40B4-BE49-F238E27FC236}">
                <a16:creationId xmlns:a16="http://schemas.microsoft.com/office/drawing/2014/main" id="{CB94E921-B44C-4A0D-81C0-F1CF77A5B892}"/>
              </a:ext>
            </a:extLst>
          </p:cNvPr>
          <p:cNvSpPr>
            <a:spLocks noGrp="1"/>
          </p:cNvSpPr>
          <p:nvPr>
            <p:ph type="sldNum" idx="12"/>
          </p:nvPr>
        </p:nvSpPr>
        <p:spPr/>
        <p:txBody>
          <a:bodyPr/>
          <a:lstStyle/>
          <a:p>
            <a:fld id="{00000000-1234-1234-1234-123412341234}" type="slidenum">
              <a:rPr lang="en" smtClean="0"/>
              <a:pPr/>
              <a:t>15</a:t>
            </a:fld>
            <a:endParaRPr lang="en"/>
          </a:p>
        </p:txBody>
      </p:sp>
      <p:grpSp>
        <p:nvGrpSpPr>
          <p:cNvPr id="5" name="Group 4"/>
          <p:cNvGrpSpPr/>
          <p:nvPr/>
        </p:nvGrpSpPr>
        <p:grpSpPr>
          <a:xfrm>
            <a:off x="0" y="3676260"/>
            <a:ext cx="2733869" cy="1467240"/>
            <a:chOff x="0" y="3676260"/>
            <a:chExt cx="2733869" cy="1467240"/>
          </a:xfrm>
        </p:grpSpPr>
        <p:sp>
          <p:nvSpPr>
            <p:cNvPr id="6" name="Rectangle 5"/>
            <p:cNvSpPr/>
            <p:nvPr/>
          </p:nvSpPr>
          <p:spPr>
            <a:xfrm>
              <a:off x="0" y="3676260"/>
              <a:ext cx="2733869" cy="14672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57777"/>
              <a:ext cx="1285723" cy="1285723"/>
            </a:xfrm>
            <a:prstGeom prst="rect">
              <a:avLst/>
            </a:prstGeom>
          </p:spPr>
        </p:pic>
      </p:grpSp>
    </p:spTree>
    <p:extLst>
      <p:ext uri="{BB962C8B-B14F-4D97-AF65-F5344CB8AC3E}">
        <p14:creationId xmlns:p14="http://schemas.microsoft.com/office/powerpoint/2010/main" val="176078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1669A21-D98B-47D0-BB1C-F65E8C2910E2}"/>
              </a:ext>
            </a:extLst>
          </p:cNvPr>
          <p:cNvSpPr>
            <a:spLocks noGrp="1"/>
          </p:cNvSpPr>
          <p:nvPr>
            <p:ph type="sldNum" idx="12"/>
          </p:nvPr>
        </p:nvSpPr>
        <p:spPr/>
        <p:txBody>
          <a:bodyPr/>
          <a:lstStyle/>
          <a:p>
            <a:fld id="{00000000-1234-1234-1234-123412341234}" type="slidenum">
              <a:rPr lang="en" smtClean="0"/>
              <a:pPr/>
              <a:t>16</a:t>
            </a:fld>
            <a:endParaRPr lang="en"/>
          </a:p>
        </p:txBody>
      </p:sp>
      <p:sp>
        <p:nvSpPr>
          <p:cNvPr id="2" name="Rectangle 1"/>
          <p:cNvSpPr/>
          <p:nvPr/>
        </p:nvSpPr>
        <p:spPr>
          <a:xfrm>
            <a:off x="233264" y="490670"/>
            <a:ext cx="8787893" cy="2600712"/>
          </a:xfrm>
          <a:prstGeom prst="rect">
            <a:avLst/>
          </a:prstGeom>
        </p:spPr>
        <p:txBody>
          <a:bodyPr wrap="square">
            <a:spAutoFit/>
          </a:bodyPr>
          <a:lstStyle/>
          <a:p>
            <a:endParaRPr lang="en-GB" dirty="0" smtClean="0"/>
          </a:p>
          <a:p>
            <a:pPr marL="457200" lvl="0" indent="-342900">
              <a:lnSpc>
                <a:spcPct val="115000"/>
              </a:lnSpc>
              <a:buClr>
                <a:srgbClr val="595959"/>
              </a:buClr>
              <a:buSzPts val="1800"/>
              <a:buFont typeface="Nunito"/>
              <a:buChar char="●"/>
              <a:defRPr/>
            </a:pPr>
            <a:r>
              <a:rPr lang="en-US" sz="2000" dirty="0">
                <a:latin typeface="Inter" panose="02000503000000020004" pitchFamily="2" charset="0"/>
                <a:ea typeface="Inter" panose="02000503000000020004" pitchFamily="2" charset="0"/>
                <a:sym typeface="Nunito"/>
              </a:rPr>
              <a:t>If you’re looking to support your child further with </a:t>
            </a:r>
            <a:r>
              <a:rPr lang="en-US" sz="2000" dirty="0" err="1">
                <a:latin typeface="Inter" panose="02000503000000020004" pitchFamily="2" charset="0"/>
                <a:ea typeface="Inter" panose="02000503000000020004" pitchFamily="2" charset="0"/>
                <a:sym typeface="Nunito"/>
              </a:rPr>
              <a:t>maths</a:t>
            </a:r>
            <a:r>
              <a:rPr lang="en-US" sz="2000" dirty="0">
                <a:latin typeface="Inter" panose="02000503000000020004" pitchFamily="2" charset="0"/>
                <a:ea typeface="Inter" panose="02000503000000020004" pitchFamily="2" charset="0"/>
                <a:sym typeface="Nunito"/>
              </a:rPr>
              <a:t> at home, there are lots of good websites with free resources. </a:t>
            </a:r>
          </a:p>
          <a:p>
            <a:pPr>
              <a:buClr>
                <a:srgbClr val="595959"/>
              </a:buClr>
              <a:defRPr/>
            </a:pPr>
            <a:r>
              <a:rPr lang="en-GB" sz="2000" dirty="0">
                <a:latin typeface="Inter" panose="02000503000000020004" pitchFamily="2" charset="0"/>
                <a:ea typeface="Inter" panose="02000503000000020004" pitchFamily="2" charset="0"/>
                <a:hlinkClick r:id="rId2"/>
              </a:rPr>
              <a:t>https://www.timestables.co.uk/multiplication-tables-check/</a:t>
            </a:r>
            <a:endParaRPr lang="en-GB" sz="2000" dirty="0">
              <a:latin typeface="Inter" panose="02000503000000020004" pitchFamily="2" charset="0"/>
              <a:ea typeface="Inter" panose="02000503000000020004" pitchFamily="2" charset="0"/>
            </a:endParaRPr>
          </a:p>
          <a:p>
            <a:pPr marL="457200" lvl="0" indent="-342900">
              <a:lnSpc>
                <a:spcPct val="115000"/>
              </a:lnSpc>
              <a:buClr>
                <a:srgbClr val="595959"/>
              </a:buClr>
              <a:buSzPts val="1800"/>
              <a:buFont typeface="Nunito"/>
              <a:buChar char="●"/>
              <a:defRPr/>
            </a:pPr>
            <a:r>
              <a:rPr lang="en-US" sz="2000" dirty="0">
                <a:latin typeface="Inter" panose="02000503000000020004" pitchFamily="2" charset="0"/>
                <a:ea typeface="Inter" panose="02000503000000020004" pitchFamily="2" charset="0"/>
                <a:sym typeface="Nunito"/>
                <a:hlinkClick r:id="rId3"/>
              </a:rPr>
              <a:t>thirdspacelearning.com/blog/category/for-parents/</a:t>
            </a:r>
            <a:r>
              <a:rPr lang="en-US" sz="2000" dirty="0">
                <a:latin typeface="Inter" panose="02000503000000020004" pitchFamily="2" charset="0"/>
                <a:ea typeface="Inter" panose="02000503000000020004" pitchFamily="2" charset="0"/>
                <a:sym typeface="Nunito"/>
              </a:rPr>
              <a:t> or register free for the Third Space Learning </a:t>
            </a:r>
            <a:r>
              <a:rPr lang="en-US" sz="2000" dirty="0" err="1">
                <a:latin typeface="Inter" panose="02000503000000020004" pitchFamily="2" charset="0"/>
                <a:ea typeface="Inter" panose="02000503000000020004" pitchFamily="2" charset="0"/>
                <a:sym typeface="Nunito"/>
              </a:rPr>
              <a:t>Maths</a:t>
            </a:r>
            <a:r>
              <a:rPr lang="en-US" sz="2000" dirty="0">
                <a:latin typeface="Inter" panose="02000503000000020004" pitchFamily="2" charset="0"/>
                <a:ea typeface="Inter" panose="02000503000000020004" pitchFamily="2" charset="0"/>
                <a:sym typeface="Nunito"/>
              </a:rPr>
              <a:t> Hub (</a:t>
            </a:r>
            <a:r>
              <a:rPr lang="en-US" sz="2000" dirty="0">
                <a:latin typeface="Inter" panose="02000503000000020004" pitchFamily="2" charset="0"/>
                <a:ea typeface="Inter" panose="02000503000000020004" pitchFamily="2" charset="0"/>
                <a:sym typeface="Nunito"/>
                <a:hlinkClick r:id="rId4"/>
              </a:rPr>
              <a:t>mathshub.thirdspacelearning.com</a:t>
            </a:r>
            <a:r>
              <a:rPr lang="en-US" sz="2000" dirty="0">
                <a:latin typeface="Inter" panose="02000503000000020004" pitchFamily="2" charset="0"/>
                <a:ea typeface="Inter" panose="02000503000000020004" pitchFamily="2" charset="0"/>
                <a:sym typeface="Nunito"/>
              </a:rPr>
              <a:t>)</a:t>
            </a:r>
          </a:p>
          <a:p>
            <a:endParaRPr lang="en-GB" dirty="0"/>
          </a:p>
        </p:txBody>
      </p:sp>
      <p:grpSp>
        <p:nvGrpSpPr>
          <p:cNvPr id="6" name="Group 5"/>
          <p:cNvGrpSpPr/>
          <p:nvPr/>
        </p:nvGrpSpPr>
        <p:grpSpPr>
          <a:xfrm>
            <a:off x="0" y="3676260"/>
            <a:ext cx="2733869" cy="1467240"/>
            <a:chOff x="0" y="3676260"/>
            <a:chExt cx="2733869" cy="1467240"/>
          </a:xfrm>
        </p:grpSpPr>
        <p:sp>
          <p:nvSpPr>
            <p:cNvPr id="7" name="Rectangle 6"/>
            <p:cNvSpPr/>
            <p:nvPr/>
          </p:nvSpPr>
          <p:spPr>
            <a:xfrm>
              <a:off x="0" y="3676260"/>
              <a:ext cx="2733869" cy="14672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3857777"/>
              <a:ext cx="1285723" cy="1285723"/>
            </a:xfrm>
            <a:prstGeom prst="rect">
              <a:avLst/>
            </a:prstGeom>
          </p:spPr>
        </p:pic>
      </p:grpSp>
    </p:spTree>
    <p:extLst>
      <p:ext uri="{BB962C8B-B14F-4D97-AF65-F5344CB8AC3E}">
        <p14:creationId xmlns:p14="http://schemas.microsoft.com/office/powerpoint/2010/main" val="19772517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48D09-8212-4940-A569-83B8A8554B68}"/>
              </a:ext>
            </a:extLst>
          </p:cNvPr>
          <p:cNvSpPr>
            <a:spLocks noGrp="1"/>
          </p:cNvSpPr>
          <p:nvPr>
            <p:ph type="title"/>
          </p:nvPr>
        </p:nvSpPr>
        <p:spPr/>
        <p:txBody>
          <a:bodyPr/>
          <a:lstStyle/>
          <a:p>
            <a:r>
              <a:rPr lang="en-GB" dirty="0">
                <a:latin typeface="Inter" panose="02000503000000020004" pitchFamily="2" charset="0"/>
                <a:ea typeface="Inter" panose="02000503000000020004" pitchFamily="2" charset="0"/>
              </a:rPr>
              <a:t>Important information about multiplication tables check (MTC)</a:t>
            </a:r>
          </a:p>
        </p:txBody>
      </p:sp>
      <p:sp>
        <p:nvSpPr>
          <p:cNvPr id="3" name="Text Placeholder 2">
            <a:extLst>
              <a:ext uri="{FF2B5EF4-FFF2-40B4-BE49-F238E27FC236}">
                <a16:creationId xmlns:a16="http://schemas.microsoft.com/office/drawing/2014/main" id="{56103980-1C0A-42FB-A6A8-22E664322B67}"/>
              </a:ext>
            </a:extLst>
          </p:cNvPr>
          <p:cNvSpPr>
            <a:spLocks noGrp="1"/>
          </p:cNvSpPr>
          <p:nvPr>
            <p:ph type="body" idx="1"/>
          </p:nvPr>
        </p:nvSpPr>
        <p:spPr>
          <a:xfrm>
            <a:off x="311700" y="739302"/>
            <a:ext cx="8520600" cy="4033589"/>
          </a:xfrm>
        </p:spPr>
        <p:txBody>
          <a:bodyPr/>
          <a:lstStyle/>
          <a:p>
            <a:r>
              <a:rPr lang="en-GB" dirty="0">
                <a:latin typeface="Inter" panose="02000503000000020004" pitchFamily="2" charset="0"/>
                <a:ea typeface="Inter" panose="02000503000000020004" pitchFamily="2" charset="0"/>
              </a:rPr>
              <a:t>The MTC determines if Year 4 children can </a:t>
            </a:r>
            <a:r>
              <a:rPr lang="en-GB" dirty="0">
                <a:solidFill>
                  <a:srgbClr val="283593"/>
                </a:solidFill>
                <a:latin typeface="Inter" panose="02000503000000020004" pitchFamily="2" charset="0"/>
                <a:ea typeface="Inter" panose="02000503000000020004" pitchFamily="2" charset="0"/>
              </a:rPr>
              <a:t>fluently</a:t>
            </a:r>
            <a:r>
              <a:rPr lang="en-GB" dirty="0">
                <a:latin typeface="Inter" panose="02000503000000020004" pitchFamily="2" charset="0"/>
                <a:ea typeface="Inter" panose="02000503000000020004" pitchFamily="2" charset="0"/>
              </a:rPr>
              <a:t> recall their multiplication tables.</a:t>
            </a:r>
          </a:p>
          <a:p>
            <a:endParaRPr lang="en-GB" dirty="0">
              <a:latin typeface="Inter" panose="02000503000000020004" pitchFamily="2" charset="0"/>
              <a:ea typeface="Inter" panose="02000503000000020004" pitchFamily="2" charset="0"/>
            </a:endParaRPr>
          </a:p>
          <a:p>
            <a:r>
              <a:rPr lang="en-GB" dirty="0">
                <a:solidFill>
                  <a:srgbClr val="000000"/>
                </a:solidFill>
                <a:latin typeface="Inter" panose="02000503000000020004" pitchFamily="2" charset="0"/>
                <a:ea typeface="Inter" panose="02000503000000020004" pitchFamily="2" charset="0"/>
              </a:rPr>
              <a:t>They are deigned to help schools identify which children require more support to learn their times tables. </a:t>
            </a:r>
          </a:p>
          <a:p>
            <a:endParaRPr lang="en-GB" dirty="0">
              <a:solidFill>
                <a:srgbClr val="000000"/>
              </a:solidFill>
              <a:latin typeface="Inter" panose="02000503000000020004" pitchFamily="2" charset="0"/>
              <a:ea typeface="Inter" panose="02000503000000020004" pitchFamily="2" charset="0"/>
            </a:endParaRPr>
          </a:p>
          <a:p>
            <a:r>
              <a:rPr lang="en-GB" dirty="0">
                <a:solidFill>
                  <a:srgbClr val="000000"/>
                </a:solidFill>
                <a:latin typeface="Inter" panose="02000503000000020004" pitchFamily="2" charset="0"/>
                <a:ea typeface="Inter" panose="02000503000000020004" pitchFamily="2" charset="0"/>
              </a:rPr>
              <a:t>There is no ‘pass’ rate or threshold which means that, unlike the Phonics Screening Check, children will not be expected to re-sit the check. </a:t>
            </a:r>
          </a:p>
          <a:p>
            <a:endParaRPr lang="en-GB" dirty="0">
              <a:solidFill>
                <a:srgbClr val="000000"/>
              </a:solidFill>
              <a:latin typeface="Inter" panose="02000503000000020004" pitchFamily="2" charset="0"/>
              <a:ea typeface="Inter" panose="02000503000000020004" pitchFamily="2" charset="0"/>
            </a:endParaRPr>
          </a:p>
          <a:p>
            <a:r>
              <a:rPr lang="en-GB" dirty="0">
                <a:solidFill>
                  <a:srgbClr val="000000"/>
                </a:solidFill>
                <a:latin typeface="Inter" panose="02000503000000020004" pitchFamily="2" charset="0"/>
                <a:ea typeface="Inter" panose="02000503000000020004" pitchFamily="2" charset="0"/>
              </a:rPr>
              <a:t>The Department for Education (DfE) will create a report about the overall results across all schools in England, not individual schools. </a:t>
            </a:r>
          </a:p>
        </p:txBody>
      </p:sp>
      <p:sp>
        <p:nvSpPr>
          <p:cNvPr id="4" name="Slide Number Placeholder 3">
            <a:extLst>
              <a:ext uri="{FF2B5EF4-FFF2-40B4-BE49-F238E27FC236}">
                <a16:creationId xmlns:a16="http://schemas.microsoft.com/office/drawing/2014/main" id="{1E03E430-207B-4F9B-B8E8-7F55E45BBAFE}"/>
              </a:ext>
            </a:extLst>
          </p:cNvPr>
          <p:cNvSpPr>
            <a:spLocks noGrp="1"/>
          </p:cNvSpPr>
          <p:nvPr>
            <p:ph type="sldNum" idx="12"/>
          </p:nvPr>
        </p:nvSpPr>
        <p:spPr/>
        <p:txBody>
          <a:bodyPr/>
          <a:lstStyle/>
          <a:p>
            <a:fld id="{00000000-1234-1234-1234-123412341234}" type="slidenum">
              <a:rPr lang="en" smtClean="0"/>
              <a:pPr/>
              <a:t>2</a:t>
            </a:fld>
            <a:endParaRPr lang="en"/>
          </a:p>
        </p:txBody>
      </p:sp>
      <p:grpSp>
        <p:nvGrpSpPr>
          <p:cNvPr id="8" name="Group 7"/>
          <p:cNvGrpSpPr/>
          <p:nvPr/>
        </p:nvGrpSpPr>
        <p:grpSpPr>
          <a:xfrm>
            <a:off x="0" y="3676260"/>
            <a:ext cx="2733869" cy="1467240"/>
            <a:chOff x="0" y="3676260"/>
            <a:chExt cx="2733869" cy="1467240"/>
          </a:xfrm>
        </p:grpSpPr>
        <p:sp>
          <p:nvSpPr>
            <p:cNvPr id="7" name="Rectangle 6"/>
            <p:cNvSpPr/>
            <p:nvPr/>
          </p:nvSpPr>
          <p:spPr>
            <a:xfrm>
              <a:off x="0" y="3676260"/>
              <a:ext cx="2733869" cy="14672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57777"/>
              <a:ext cx="1285723" cy="1285723"/>
            </a:xfrm>
            <a:prstGeom prst="rect">
              <a:avLst/>
            </a:prstGeom>
          </p:spPr>
        </p:pic>
      </p:grpSp>
    </p:spTree>
    <p:extLst>
      <p:ext uri="{BB962C8B-B14F-4D97-AF65-F5344CB8AC3E}">
        <p14:creationId xmlns:p14="http://schemas.microsoft.com/office/powerpoint/2010/main" val="2009406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48A84A-AE0A-48C3-A1D5-5165BEB0CC81}"/>
              </a:ext>
            </a:extLst>
          </p:cNvPr>
          <p:cNvSpPr>
            <a:spLocks noGrp="1"/>
          </p:cNvSpPr>
          <p:nvPr>
            <p:ph type="title"/>
          </p:nvPr>
        </p:nvSpPr>
        <p:spPr/>
        <p:txBody>
          <a:bodyPr/>
          <a:lstStyle/>
          <a:p>
            <a:r>
              <a:rPr lang="en-GB" dirty="0">
                <a:latin typeface="Inter" panose="02000503000000020004" pitchFamily="2" charset="0"/>
                <a:ea typeface="Inter" panose="02000503000000020004" pitchFamily="2" charset="0"/>
              </a:rPr>
              <a:t>When the check will take place</a:t>
            </a:r>
          </a:p>
        </p:txBody>
      </p:sp>
      <p:sp>
        <p:nvSpPr>
          <p:cNvPr id="3" name="Text Placeholder 2">
            <a:extLst>
              <a:ext uri="{FF2B5EF4-FFF2-40B4-BE49-F238E27FC236}">
                <a16:creationId xmlns:a16="http://schemas.microsoft.com/office/drawing/2014/main" id="{58A9E284-7B55-409E-A8B0-537F307CC00D}"/>
              </a:ext>
            </a:extLst>
          </p:cNvPr>
          <p:cNvSpPr>
            <a:spLocks noGrp="1"/>
          </p:cNvSpPr>
          <p:nvPr>
            <p:ph type="body" idx="1"/>
          </p:nvPr>
        </p:nvSpPr>
        <p:spPr/>
        <p:txBody>
          <a:bodyPr/>
          <a:lstStyle/>
          <a:p>
            <a:r>
              <a:rPr lang="en-GB" dirty="0">
                <a:latin typeface="Inter" panose="02000503000000020004" pitchFamily="2" charset="0"/>
                <a:ea typeface="Inter" panose="02000503000000020004" pitchFamily="2" charset="0"/>
              </a:rPr>
              <a:t>There will be a </a:t>
            </a:r>
            <a:r>
              <a:rPr lang="en-GB" dirty="0">
                <a:solidFill>
                  <a:srgbClr val="283593"/>
                </a:solidFill>
                <a:latin typeface="Inter" panose="02000503000000020004" pitchFamily="2" charset="0"/>
                <a:ea typeface="Inter" panose="02000503000000020004" pitchFamily="2" charset="0"/>
              </a:rPr>
              <a:t>3 week window </a:t>
            </a:r>
            <a:r>
              <a:rPr lang="en-GB" dirty="0">
                <a:latin typeface="Inter" panose="02000503000000020004" pitchFamily="2" charset="0"/>
                <a:ea typeface="Inter" panose="02000503000000020004" pitchFamily="2" charset="0"/>
              </a:rPr>
              <a:t>from </a:t>
            </a:r>
            <a:r>
              <a:rPr lang="en-GB" dirty="0">
                <a:solidFill>
                  <a:srgbClr val="283593"/>
                </a:solidFill>
                <a:latin typeface="Inter" panose="02000503000000020004" pitchFamily="2" charset="0"/>
                <a:ea typeface="Inter" panose="02000503000000020004" pitchFamily="2" charset="0"/>
              </a:rPr>
              <a:t>Monday 6</a:t>
            </a:r>
            <a:r>
              <a:rPr lang="en-GB" baseline="30000" dirty="0">
                <a:solidFill>
                  <a:srgbClr val="283593"/>
                </a:solidFill>
                <a:latin typeface="Inter" panose="02000503000000020004" pitchFamily="2" charset="0"/>
                <a:ea typeface="Inter" panose="02000503000000020004" pitchFamily="2" charset="0"/>
              </a:rPr>
              <a:t>th</a:t>
            </a:r>
            <a:r>
              <a:rPr lang="en-GB" dirty="0">
                <a:solidFill>
                  <a:srgbClr val="283593"/>
                </a:solidFill>
                <a:latin typeface="Inter" panose="02000503000000020004" pitchFamily="2" charset="0"/>
                <a:ea typeface="Inter" panose="02000503000000020004" pitchFamily="2" charset="0"/>
              </a:rPr>
              <a:t> June to Friday 24</a:t>
            </a:r>
            <a:r>
              <a:rPr lang="en-GB" baseline="30000" dirty="0">
                <a:solidFill>
                  <a:srgbClr val="283593"/>
                </a:solidFill>
                <a:latin typeface="Inter" panose="02000503000000020004" pitchFamily="2" charset="0"/>
                <a:ea typeface="Inter" panose="02000503000000020004" pitchFamily="2" charset="0"/>
              </a:rPr>
              <a:t>th</a:t>
            </a:r>
            <a:r>
              <a:rPr lang="en-GB" dirty="0">
                <a:solidFill>
                  <a:srgbClr val="283593"/>
                </a:solidFill>
                <a:latin typeface="Inter" panose="02000503000000020004" pitchFamily="2" charset="0"/>
                <a:ea typeface="Inter" panose="02000503000000020004" pitchFamily="2" charset="0"/>
              </a:rPr>
              <a:t> June 2022 </a:t>
            </a:r>
            <a:r>
              <a:rPr lang="en-GB" dirty="0">
                <a:latin typeface="Inter" panose="02000503000000020004" pitchFamily="2" charset="0"/>
                <a:ea typeface="Inter" panose="02000503000000020004" pitchFamily="2" charset="0"/>
              </a:rPr>
              <a:t>for schools to administer the check. </a:t>
            </a:r>
          </a:p>
          <a:p>
            <a:endParaRPr lang="en-GB" dirty="0">
              <a:latin typeface="Inter" panose="02000503000000020004" pitchFamily="2" charset="0"/>
              <a:ea typeface="Inter" panose="02000503000000020004" pitchFamily="2" charset="0"/>
            </a:endParaRPr>
          </a:p>
          <a:p>
            <a:r>
              <a:rPr lang="en-GB" dirty="0">
                <a:latin typeface="Inter" panose="02000503000000020004" pitchFamily="2" charset="0"/>
                <a:ea typeface="Inter" panose="02000503000000020004" pitchFamily="2" charset="0"/>
              </a:rPr>
              <a:t>There is </a:t>
            </a:r>
            <a:r>
              <a:rPr lang="en-GB" dirty="0">
                <a:solidFill>
                  <a:srgbClr val="283593"/>
                </a:solidFill>
                <a:latin typeface="Inter" panose="02000503000000020004" pitchFamily="2" charset="0"/>
                <a:ea typeface="Inter" panose="02000503000000020004" pitchFamily="2" charset="0"/>
              </a:rPr>
              <a:t>no set day </a:t>
            </a:r>
            <a:r>
              <a:rPr lang="en-GB" dirty="0">
                <a:latin typeface="Inter" panose="02000503000000020004" pitchFamily="2" charset="0"/>
                <a:ea typeface="Inter" panose="02000503000000020004" pitchFamily="2" charset="0"/>
              </a:rPr>
              <a:t>to administer the check and children are not expected to take the check at the same time. </a:t>
            </a:r>
          </a:p>
          <a:p>
            <a:endParaRPr lang="en-GB" dirty="0">
              <a:latin typeface="Inter" panose="02000503000000020004" pitchFamily="2" charset="0"/>
              <a:ea typeface="Inter" panose="02000503000000020004" pitchFamily="2" charset="0"/>
            </a:endParaRPr>
          </a:p>
          <a:p>
            <a:r>
              <a:rPr lang="en-GB" dirty="0">
                <a:latin typeface="Inter" panose="02000503000000020004" pitchFamily="2" charset="0"/>
                <a:ea typeface="Inter" panose="02000503000000020004" pitchFamily="2" charset="0"/>
              </a:rPr>
              <a:t>All eligible Year 4 children in England will be required to take the check. </a:t>
            </a:r>
          </a:p>
        </p:txBody>
      </p:sp>
      <p:sp>
        <p:nvSpPr>
          <p:cNvPr id="4" name="Slide Number Placeholder 3">
            <a:extLst>
              <a:ext uri="{FF2B5EF4-FFF2-40B4-BE49-F238E27FC236}">
                <a16:creationId xmlns:a16="http://schemas.microsoft.com/office/drawing/2014/main" id="{2F64104A-9CEA-4A8A-9820-7E760A0A5BEC}"/>
              </a:ext>
            </a:extLst>
          </p:cNvPr>
          <p:cNvSpPr>
            <a:spLocks noGrp="1"/>
          </p:cNvSpPr>
          <p:nvPr>
            <p:ph type="sldNum" idx="12"/>
          </p:nvPr>
        </p:nvSpPr>
        <p:spPr/>
        <p:txBody>
          <a:bodyPr/>
          <a:lstStyle/>
          <a:p>
            <a:fld id="{00000000-1234-1234-1234-123412341234}" type="slidenum">
              <a:rPr lang="en" smtClean="0"/>
              <a:pPr/>
              <a:t>3</a:t>
            </a:fld>
            <a:endParaRPr lang="en"/>
          </a:p>
        </p:txBody>
      </p:sp>
      <p:grpSp>
        <p:nvGrpSpPr>
          <p:cNvPr id="5" name="Group 4"/>
          <p:cNvGrpSpPr/>
          <p:nvPr/>
        </p:nvGrpSpPr>
        <p:grpSpPr>
          <a:xfrm>
            <a:off x="0" y="3676260"/>
            <a:ext cx="2733869" cy="1467240"/>
            <a:chOff x="0" y="3676260"/>
            <a:chExt cx="2733869" cy="1467240"/>
          </a:xfrm>
        </p:grpSpPr>
        <p:sp>
          <p:nvSpPr>
            <p:cNvPr id="6" name="Rectangle 5"/>
            <p:cNvSpPr/>
            <p:nvPr/>
          </p:nvSpPr>
          <p:spPr>
            <a:xfrm>
              <a:off x="0" y="3676260"/>
              <a:ext cx="2733869" cy="14672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57777"/>
              <a:ext cx="1285723" cy="1285723"/>
            </a:xfrm>
            <a:prstGeom prst="rect">
              <a:avLst/>
            </a:prstGeom>
          </p:spPr>
        </p:pic>
      </p:grpSp>
    </p:spTree>
    <p:extLst>
      <p:ext uri="{BB962C8B-B14F-4D97-AF65-F5344CB8AC3E}">
        <p14:creationId xmlns:p14="http://schemas.microsoft.com/office/powerpoint/2010/main" val="3597353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3676260"/>
            <a:ext cx="2733869" cy="1467240"/>
            <a:chOff x="0" y="3676260"/>
            <a:chExt cx="2733869" cy="1467240"/>
          </a:xfrm>
        </p:grpSpPr>
        <p:sp>
          <p:nvSpPr>
            <p:cNvPr id="6" name="Rectangle 5"/>
            <p:cNvSpPr/>
            <p:nvPr/>
          </p:nvSpPr>
          <p:spPr>
            <a:xfrm>
              <a:off x="0" y="3676260"/>
              <a:ext cx="2733869" cy="14672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57777"/>
              <a:ext cx="1285723" cy="1285723"/>
            </a:xfrm>
            <a:prstGeom prst="rect">
              <a:avLst/>
            </a:prstGeom>
          </p:spPr>
        </p:pic>
      </p:grpSp>
      <p:sp>
        <p:nvSpPr>
          <p:cNvPr id="2" name="Title 1">
            <a:extLst>
              <a:ext uri="{FF2B5EF4-FFF2-40B4-BE49-F238E27FC236}">
                <a16:creationId xmlns:a16="http://schemas.microsoft.com/office/drawing/2014/main" id="{93CF83F2-FA36-4DFD-B621-2C98558BC9C0}"/>
              </a:ext>
            </a:extLst>
          </p:cNvPr>
          <p:cNvSpPr>
            <a:spLocks noGrp="1"/>
          </p:cNvSpPr>
          <p:nvPr>
            <p:ph type="title"/>
          </p:nvPr>
        </p:nvSpPr>
        <p:spPr/>
        <p:txBody>
          <a:bodyPr/>
          <a:lstStyle/>
          <a:p>
            <a:r>
              <a:rPr lang="en-GB" dirty="0">
                <a:latin typeface="Inter" panose="02000503000000020004" pitchFamily="2" charset="0"/>
                <a:ea typeface="Inter" panose="02000503000000020004" pitchFamily="2" charset="0"/>
              </a:rPr>
              <a:t>How the check is carried </a:t>
            </a:r>
            <a:r>
              <a:rPr lang="en-GB" dirty="0" smtClean="0">
                <a:latin typeface="Inter" panose="02000503000000020004" pitchFamily="2" charset="0"/>
                <a:ea typeface="Inter" panose="02000503000000020004" pitchFamily="2" charset="0"/>
              </a:rPr>
              <a:t>out:</a:t>
            </a:r>
            <a:endParaRPr lang="en-GB" dirty="0">
              <a:latin typeface="Inter" panose="02000503000000020004" pitchFamily="2" charset="0"/>
              <a:ea typeface="Inter" panose="02000503000000020004" pitchFamily="2" charset="0"/>
            </a:endParaRPr>
          </a:p>
        </p:txBody>
      </p:sp>
      <p:sp>
        <p:nvSpPr>
          <p:cNvPr id="3" name="Text Placeholder 2">
            <a:extLst>
              <a:ext uri="{FF2B5EF4-FFF2-40B4-BE49-F238E27FC236}">
                <a16:creationId xmlns:a16="http://schemas.microsoft.com/office/drawing/2014/main" id="{89C13669-280A-4D81-A4BF-82E5D42C2910}"/>
              </a:ext>
            </a:extLst>
          </p:cNvPr>
          <p:cNvSpPr>
            <a:spLocks noGrp="1"/>
          </p:cNvSpPr>
          <p:nvPr>
            <p:ph type="body" idx="1"/>
          </p:nvPr>
        </p:nvSpPr>
        <p:spPr>
          <a:xfrm>
            <a:off x="1380930" y="739302"/>
            <a:ext cx="7451369" cy="3627425"/>
          </a:xfrm>
        </p:spPr>
        <p:txBody>
          <a:bodyPr/>
          <a:lstStyle/>
          <a:p>
            <a:r>
              <a:rPr lang="en-GB" dirty="0">
                <a:latin typeface="Inter" panose="02000503000000020004" pitchFamily="2" charset="0"/>
                <a:ea typeface="Inter" panose="02000503000000020004" pitchFamily="2" charset="0"/>
              </a:rPr>
              <a:t>The check will be </a:t>
            </a:r>
            <a:r>
              <a:rPr lang="en-GB" dirty="0">
                <a:solidFill>
                  <a:srgbClr val="283593"/>
                </a:solidFill>
                <a:latin typeface="Inter" panose="02000503000000020004" pitchFamily="2" charset="0"/>
                <a:ea typeface="Inter" panose="02000503000000020004" pitchFamily="2" charset="0"/>
              </a:rPr>
              <a:t>fully digital.</a:t>
            </a:r>
          </a:p>
          <a:p>
            <a:endParaRPr lang="en-GB" dirty="0">
              <a:latin typeface="Inter" panose="02000503000000020004" pitchFamily="2" charset="0"/>
              <a:ea typeface="Inter" panose="02000503000000020004" pitchFamily="2" charset="0"/>
            </a:endParaRPr>
          </a:p>
          <a:p>
            <a:r>
              <a:rPr lang="en-GB" dirty="0">
                <a:latin typeface="Inter" panose="02000503000000020004" pitchFamily="2" charset="0"/>
                <a:ea typeface="Inter" panose="02000503000000020004" pitchFamily="2" charset="0"/>
              </a:rPr>
              <a:t>Answers will be entered using a keyboard, by pressing digits using a mouse or using an on-screen number pad.</a:t>
            </a:r>
          </a:p>
          <a:p>
            <a:endParaRPr lang="en-GB" dirty="0">
              <a:latin typeface="Inter" panose="02000503000000020004" pitchFamily="2" charset="0"/>
              <a:ea typeface="Inter" panose="02000503000000020004" pitchFamily="2" charset="0"/>
            </a:endParaRPr>
          </a:p>
          <a:p>
            <a:r>
              <a:rPr lang="en-GB" dirty="0">
                <a:latin typeface="Inter" panose="02000503000000020004" pitchFamily="2" charset="0"/>
                <a:ea typeface="Inter" panose="02000503000000020004" pitchFamily="2" charset="0"/>
              </a:rPr>
              <a:t>Usually, the check will take less than </a:t>
            </a:r>
            <a:r>
              <a:rPr lang="en-GB" dirty="0">
                <a:solidFill>
                  <a:srgbClr val="283593"/>
                </a:solidFill>
                <a:latin typeface="Inter" panose="02000503000000020004" pitchFamily="2" charset="0"/>
                <a:ea typeface="Inter" panose="02000503000000020004" pitchFamily="2" charset="0"/>
              </a:rPr>
              <a:t>5 minutes </a:t>
            </a:r>
            <a:r>
              <a:rPr lang="en-GB" dirty="0">
                <a:latin typeface="Inter" panose="02000503000000020004" pitchFamily="2" charset="0"/>
                <a:ea typeface="Inter" panose="02000503000000020004" pitchFamily="2" charset="0"/>
              </a:rPr>
              <a:t>for each child. </a:t>
            </a:r>
          </a:p>
          <a:p>
            <a:endParaRPr lang="en-GB" dirty="0">
              <a:latin typeface="Inter" panose="02000503000000020004" pitchFamily="2" charset="0"/>
              <a:ea typeface="Inter" panose="02000503000000020004" pitchFamily="2" charset="0"/>
            </a:endParaRPr>
          </a:p>
          <a:p>
            <a:r>
              <a:rPr lang="en-GB" dirty="0">
                <a:latin typeface="Inter" panose="02000503000000020004" pitchFamily="2" charset="0"/>
                <a:ea typeface="Inter" panose="02000503000000020004" pitchFamily="2" charset="0"/>
              </a:rPr>
              <a:t>The children will have </a:t>
            </a:r>
            <a:r>
              <a:rPr lang="en-GB" dirty="0">
                <a:solidFill>
                  <a:srgbClr val="283593"/>
                </a:solidFill>
                <a:latin typeface="Inter" panose="02000503000000020004" pitchFamily="2" charset="0"/>
                <a:ea typeface="Inter" panose="02000503000000020004" pitchFamily="2" charset="0"/>
              </a:rPr>
              <a:t>6 seconds </a:t>
            </a:r>
            <a:r>
              <a:rPr lang="en-GB" dirty="0">
                <a:latin typeface="Inter" panose="02000503000000020004" pitchFamily="2" charset="0"/>
                <a:ea typeface="Inter" panose="02000503000000020004" pitchFamily="2" charset="0"/>
              </a:rPr>
              <a:t>from the time the question appears to input their answer. </a:t>
            </a:r>
          </a:p>
          <a:p>
            <a:endParaRPr lang="en-GB" dirty="0">
              <a:latin typeface="Inter" panose="02000503000000020004" pitchFamily="2" charset="0"/>
              <a:ea typeface="Inter" panose="02000503000000020004" pitchFamily="2" charset="0"/>
            </a:endParaRPr>
          </a:p>
          <a:p>
            <a:r>
              <a:rPr lang="en-GB" dirty="0">
                <a:latin typeface="Inter" panose="02000503000000020004" pitchFamily="2" charset="0"/>
                <a:ea typeface="Inter" panose="02000503000000020004" pitchFamily="2" charset="0"/>
              </a:rPr>
              <a:t>There will be a total of </a:t>
            </a:r>
            <a:r>
              <a:rPr lang="en-GB" dirty="0">
                <a:solidFill>
                  <a:srgbClr val="283593"/>
                </a:solidFill>
                <a:latin typeface="Inter" panose="02000503000000020004" pitchFamily="2" charset="0"/>
                <a:ea typeface="Inter" panose="02000503000000020004" pitchFamily="2" charset="0"/>
              </a:rPr>
              <a:t>25 questions </a:t>
            </a:r>
            <a:r>
              <a:rPr lang="en-GB" dirty="0">
                <a:latin typeface="Inter" panose="02000503000000020004" pitchFamily="2" charset="0"/>
                <a:ea typeface="Inter" panose="02000503000000020004" pitchFamily="2" charset="0"/>
              </a:rPr>
              <a:t>with a </a:t>
            </a:r>
            <a:r>
              <a:rPr lang="en-GB" dirty="0">
                <a:solidFill>
                  <a:srgbClr val="283593"/>
                </a:solidFill>
                <a:latin typeface="Inter" panose="02000503000000020004" pitchFamily="2" charset="0"/>
                <a:ea typeface="Inter" panose="02000503000000020004" pitchFamily="2" charset="0"/>
              </a:rPr>
              <a:t>3 second pause </a:t>
            </a:r>
            <a:r>
              <a:rPr lang="en-GB" dirty="0">
                <a:latin typeface="Inter" panose="02000503000000020004" pitchFamily="2" charset="0"/>
                <a:ea typeface="Inter" panose="02000503000000020004" pitchFamily="2" charset="0"/>
              </a:rPr>
              <a:t>in-between questions. </a:t>
            </a:r>
          </a:p>
          <a:p>
            <a:endParaRPr lang="en-GB" dirty="0">
              <a:latin typeface="Inter" panose="02000503000000020004" pitchFamily="2" charset="0"/>
              <a:ea typeface="Inter" panose="02000503000000020004" pitchFamily="2" charset="0"/>
            </a:endParaRPr>
          </a:p>
          <a:p>
            <a:r>
              <a:rPr lang="en-GB" dirty="0">
                <a:latin typeface="Inter" panose="02000503000000020004" pitchFamily="2" charset="0"/>
                <a:ea typeface="Inter" panose="02000503000000020004" pitchFamily="2" charset="0"/>
              </a:rPr>
              <a:t>There will be </a:t>
            </a:r>
            <a:r>
              <a:rPr lang="en-GB" dirty="0">
                <a:solidFill>
                  <a:srgbClr val="283593"/>
                </a:solidFill>
                <a:latin typeface="Inter" panose="02000503000000020004" pitchFamily="2" charset="0"/>
                <a:ea typeface="Inter" panose="02000503000000020004" pitchFamily="2" charset="0"/>
              </a:rPr>
              <a:t>3 practice questions</a:t>
            </a:r>
            <a:r>
              <a:rPr lang="en-GB" dirty="0">
                <a:latin typeface="Inter" panose="02000503000000020004" pitchFamily="2" charset="0"/>
                <a:ea typeface="Inter" panose="02000503000000020004" pitchFamily="2" charset="0"/>
              </a:rPr>
              <a:t> before the check begins. </a:t>
            </a:r>
          </a:p>
        </p:txBody>
      </p:sp>
      <p:sp>
        <p:nvSpPr>
          <p:cNvPr id="4" name="Slide Number Placeholder 3">
            <a:extLst>
              <a:ext uri="{FF2B5EF4-FFF2-40B4-BE49-F238E27FC236}">
                <a16:creationId xmlns:a16="http://schemas.microsoft.com/office/drawing/2014/main" id="{9AA290D9-9723-4BAF-8892-D79978FE90B1}"/>
              </a:ext>
            </a:extLst>
          </p:cNvPr>
          <p:cNvSpPr>
            <a:spLocks noGrp="1"/>
          </p:cNvSpPr>
          <p:nvPr>
            <p:ph type="sldNum" idx="12"/>
          </p:nvPr>
        </p:nvSpPr>
        <p:spPr/>
        <p:txBody>
          <a:bodyPr/>
          <a:lstStyle/>
          <a:p>
            <a:fld id="{00000000-1234-1234-1234-123412341234}" type="slidenum">
              <a:rPr lang="en" smtClean="0"/>
              <a:pPr/>
              <a:t>4</a:t>
            </a:fld>
            <a:endParaRPr lang="en"/>
          </a:p>
        </p:txBody>
      </p:sp>
    </p:spTree>
    <p:extLst>
      <p:ext uri="{BB962C8B-B14F-4D97-AF65-F5344CB8AC3E}">
        <p14:creationId xmlns:p14="http://schemas.microsoft.com/office/powerpoint/2010/main" val="2472917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AD583-F409-4C64-AF3A-7F6D11C4F939}"/>
              </a:ext>
            </a:extLst>
          </p:cNvPr>
          <p:cNvSpPr>
            <a:spLocks noGrp="1"/>
          </p:cNvSpPr>
          <p:nvPr>
            <p:ph type="title"/>
          </p:nvPr>
        </p:nvSpPr>
        <p:spPr/>
        <p:txBody>
          <a:bodyPr/>
          <a:lstStyle/>
          <a:p>
            <a:r>
              <a:rPr lang="en-GB" dirty="0">
                <a:latin typeface="Inter" panose="02000503000000020004" pitchFamily="2" charset="0"/>
                <a:ea typeface="Inter" panose="02000503000000020004" pitchFamily="2" charset="0"/>
              </a:rPr>
              <a:t>Specific arrangements for the check </a:t>
            </a:r>
          </a:p>
        </p:txBody>
      </p:sp>
      <p:sp>
        <p:nvSpPr>
          <p:cNvPr id="3" name="Text Placeholder 2">
            <a:extLst>
              <a:ext uri="{FF2B5EF4-FFF2-40B4-BE49-F238E27FC236}">
                <a16:creationId xmlns:a16="http://schemas.microsoft.com/office/drawing/2014/main" id="{D6FF3A7C-5670-4B92-80B6-4BC28CD6550E}"/>
              </a:ext>
            </a:extLst>
          </p:cNvPr>
          <p:cNvSpPr>
            <a:spLocks noGrp="1"/>
          </p:cNvSpPr>
          <p:nvPr>
            <p:ph type="body" idx="1"/>
          </p:nvPr>
        </p:nvSpPr>
        <p:spPr/>
        <p:txBody>
          <a:bodyPr/>
          <a:lstStyle/>
          <a:p>
            <a:pPr marL="114300" indent="0">
              <a:buNone/>
            </a:pPr>
            <a:r>
              <a:rPr lang="en-GB" dirty="0">
                <a:latin typeface="Inter" panose="02000503000000020004" pitchFamily="2" charset="0"/>
                <a:ea typeface="Inter" panose="02000503000000020004" pitchFamily="2" charset="0"/>
              </a:rPr>
              <a:t>Some children will be eligible for specific arrangements:</a:t>
            </a:r>
          </a:p>
          <a:p>
            <a:pPr marL="114300" indent="0">
              <a:buNone/>
            </a:pPr>
            <a:endParaRPr lang="en-GB" dirty="0">
              <a:latin typeface="Inter" panose="02000503000000020004" pitchFamily="2" charset="0"/>
              <a:ea typeface="Inter" panose="02000503000000020004" pitchFamily="2" charset="0"/>
            </a:endParaRPr>
          </a:p>
          <a:p>
            <a:r>
              <a:rPr lang="en-GB" dirty="0">
                <a:latin typeface="Inter" panose="02000503000000020004" pitchFamily="2" charset="0"/>
                <a:ea typeface="Inter" panose="02000503000000020004" pitchFamily="2" charset="0"/>
              </a:rPr>
              <a:t>Colour contrast;</a:t>
            </a:r>
          </a:p>
          <a:p>
            <a:r>
              <a:rPr lang="en-GB" dirty="0">
                <a:latin typeface="Inter" panose="02000503000000020004" pitchFamily="2" charset="0"/>
                <a:ea typeface="Inter" panose="02000503000000020004" pitchFamily="2" charset="0"/>
              </a:rPr>
              <a:t>Font size adjustment;</a:t>
            </a:r>
          </a:p>
          <a:p>
            <a:r>
              <a:rPr lang="en-GB" dirty="0">
                <a:latin typeface="Inter" panose="02000503000000020004" pitchFamily="2" charset="0"/>
                <a:ea typeface="Inter" panose="02000503000000020004" pitchFamily="2" charset="0"/>
              </a:rPr>
              <a:t>‘Next’ button (alternative to 3-second pause);</a:t>
            </a:r>
          </a:p>
          <a:p>
            <a:r>
              <a:rPr lang="en-GB" dirty="0">
                <a:latin typeface="Inter" panose="02000503000000020004" pitchFamily="2" charset="0"/>
                <a:ea typeface="Inter" panose="02000503000000020004" pitchFamily="2" charset="0"/>
              </a:rPr>
              <a:t>Removing on-screen number pad;</a:t>
            </a:r>
          </a:p>
          <a:p>
            <a:r>
              <a:rPr lang="en-GB" dirty="0">
                <a:latin typeface="Inter" panose="02000503000000020004" pitchFamily="2" charset="0"/>
                <a:ea typeface="Inter" panose="02000503000000020004" pitchFamily="2" charset="0"/>
              </a:rPr>
              <a:t>An adult to input answers;</a:t>
            </a:r>
          </a:p>
          <a:p>
            <a:r>
              <a:rPr lang="en-GB" dirty="0">
                <a:latin typeface="Inter" panose="02000503000000020004" pitchFamily="2" charset="0"/>
                <a:ea typeface="Inter" panose="02000503000000020004" pitchFamily="2" charset="0"/>
              </a:rPr>
              <a:t>Audio version;</a:t>
            </a:r>
          </a:p>
          <a:p>
            <a:r>
              <a:rPr lang="en-GB" dirty="0">
                <a:latin typeface="Inter" panose="02000503000000020004" pitchFamily="2" charset="0"/>
                <a:ea typeface="Inter" panose="02000503000000020004" pitchFamily="2" charset="0"/>
              </a:rPr>
              <a:t>Audible time alert.</a:t>
            </a:r>
          </a:p>
          <a:p>
            <a:endParaRPr lang="en-GB" dirty="0">
              <a:latin typeface="Inter" panose="02000503000000020004" pitchFamily="2" charset="0"/>
              <a:ea typeface="Inter" panose="02000503000000020004" pitchFamily="2" charset="0"/>
            </a:endParaRPr>
          </a:p>
        </p:txBody>
      </p:sp>
      <p:sp>
        <p:nvSpPr>
          <p:cNvPr id="4" name="Slide Number Placeholder 3">
            <a:extLst>
              <a:ext uri="{FF2B5EF4-FFF2-40B4-BE49-F238E27FC236}">
                <a16:creationId xmlns:a16="http://schemas.microsoft.com/office/drawing/2014/main" id="{56B8C555-36E3-443A-905F-227F2242B503}"/>
              </a:ext>
            </a:extLst>
          </p:cNvPr>
          <p:cNvSpPr>
            <a:spLocks noGrp="1"/>
          </p:cNvSpPr>
          <p:nvPr>
            <p:ph type="sldNum" idx="12"/>
          </p:nvPr>
        </p:nvSpPr>
        <p:spPr/>
        <p:txBody>
          <a:bodyPr/>
          <a:lstStyle/>
          <a:p>
            <a:fld id="{00000000-1234-1234-1234-123412341234}" type="slidenum">
              <a:rPr lang="en" smtClean="0"/>
              <a:pPr/>
              <a:t>5</a:t>
            </a:fld>
            <a:endParaRPr lang="en"/>
          </a:p>
        </p:txBody>
      </p:sp>
      <p:grpSp>
        <p:nvGrpSpPr>
          <p:cNvPr id="5" name="Group 4"/>
          <p:cNvGrpSpPr/>
          <p:nvPr/>
        </p:nvGrpSpPr>
        <p:grpSpPr>
          <a:xfrm>
            <a:off x="0" y="3676260"/>
            <a:ext cx="2733869" cy="1467240"/>
            <a:chOff x="0" y="3676260"/>
            <a:chExt cx="2733869" cy="1467240"/>
          </a:xfrm>
        </p:grpSpPr>
        <p:sp>
          <p:nvSpPr>
            <p:cNvPr id="6" name="Rectangle 5"/>
            <p:cNvSpPr/>
            <p:nvPr/>
          </p:nvSpPr>
          <p:spPr>
            <a:xfrm>
              <a:off x="0" y="3676260"/>
              <a:ext cx="2733869" cy="14672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57777"/>
              <a:ext cx="1285723" cy="1285723"/>
            </a:xfrm>
            <a:prstGeom prst="rect">
              <a:avLst/>
            </a:prstGeom>
          </p:spPr>
        </p:pic>
      </p:grpSp>
    </p:spTree>
    <p:extLst>
      <p:ext uri="{BB962C8B-B14F-4D97-AF65-F5344CB8AC3E}">
        <p14:creationId xmlns:p14="http://schemas.microsoft.com/office/powerpoint/2010/main" val="9333400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D645C-1A8E-4545-B5E3-0D35AB70D79D}"/>
              </a:ext>
            </a:extLst>
          </p:cNvPr>
          <p:cNvSpPr>
            <a:spLocks noGrp="1"/>
          </p:cNvSpPr>
          <p:nvPr>
            <p:ph type="title"/>
          </p:nvPr>
        </p:nvSpPr>
        <p:spPr/>
        <p:txBody>
          <a:bodyPr/>
          <a:lstStyle/>
          <a:p>
            <a:r>
              <a:rPr lang="en-GB" dirty="0">
                <a:latin typeface="Inter" panose="02000503000000020004" pitchFamily="2" charset="0"/>
                <a:ea typeface="Inter" panose="02000503000000020004" pitchFamily="2" charset="0"/>
              </a:rPr>
              <a:t>The check questions</a:t>
            </a:r>
          </a:p>
        </p:txBody>
      </p:sp>
      <p:sp>
        <p:nvSpPr>
          <p:cNvPr id="3" name="Text Placeholder 2">
            <a:extLst>
              <a:ext uri="{FF2B5EF4-FFF2-40B4-BE49-F238E27FC236}">
                <a16:creationId xmlns:a16="http://schemas.microsoft.com/office/drawing/2014/main" id="{CED8827C-A97D-4A89-A652-1141303DD6C2}"/>
              </a:ext>
            </a:extLst>
          </p:cNvPr>
          <p:cNvSpPr>
            <a:spLocks noGrp="1"/>
          </p:cNvSpPr>
          <p:nvPr>
            <p:ph type="body" idx="1"/>
          </p:nvPr>
        </p:nvSpPr>
        <p:spPr/>
        <p:txBody>
          <a:bodyPr/>
          <a:lstStyle/>
          <a:p>
            <a:r>
              <a:rPr lang="en-GB" dirty="0">
                <a:latin typeface="Inter" panose="02000503000000020004" pitchFamily="2" charset="0"/>
                <a:ea typeface="Inter" panose="02000503000000020004" pitchFamily="2" charset="0"/>
              </a:rPr>
              <a:t>Each child will be </a:t>
            </a:r>
            <a:r>
              <a:rPr lang="en-GB" dirty="0">
                <a:solidFill>
                  <a:srgbClr val="283593"/>
                </a:solidFill>
                <a:latin typeface="Inter" panose="02000503000000020004" pitchFamily="2" charset="0"/>
                <a:ea typeface="Inter" panose="02000503000000020004" pitchFamily="2" charset="0"/>
              </a:rPr>
              <a:t>randomly assigned </a:t>
            </a:r>
            <a:r>
              <a:rPr lang="en-GB" dirty="0">
                <a:latin typeface="Inter" panose="02000503000000020004" pitchFamily="2" charset="0"/>
                <a:ea typeface="Inter" panose="02000503000000020004" pitchFamily="2" charset="0"/>
              </a:rPr>
              <a:t>a set of questions</a:t>
            </a:r>
          </a:p>
          <a:p>
            <a:endParaRPr lang="en-GB" dirty="0">
              <a:latin typeface="Inter" panose="02000503000000020004" pitchFamily="2" charset="0"/>
              <a:ea typeface="Inter" panose="02000503000000020004" pitchFamily="2" charset="0"/>
            </a:endParaRPr>
          </a:p>
          <a:p>
            <a:r>
              <a:rPr lang="en-GB" dirty="0">
                <a:latin typeface="Inter" panose="02000503000000020004" pitchFamily="2" charset="0"/>
                <a:ea typeface="Inter" panose="02000503000000020004" pitchFamily="2" charset="0"/>
              </a:rPr>
              <a:t>There will only be </a:t>
            </a:r>
            <a:r>
              <a:rPr lang="en-GB" dirty="0">
                <a:solidFill>
                  <a:srgbClr val="283593"/>
                </a:solidFill>
                <a:latin typeface="Inter" panose="02000503000000020004" pitchFamily="2" charset="0"/>
                <a:ea typeface="Inter" panose="02000503000000020004" pitchFamily="2" charset="0"/>
              </a:rPr>
              <a:t>multiplication</a:t>
            </a:r>
            <a:r>
              <a:rPr lang="en-GB" dirty="0">
                <a:latin typeface="Inter" panose="02000503000000020004" pitchFamily="2" charset="0"/>
                <a:ea typeface="Inter" panose="02000503000000020004" pitchFamily="2" charset="0"/>
              </a:rPr>
              <a:t> questions in the check, not division facts. </a:t>
            </a:r>
          </a:p>
          <a:p>
            <a:endParaRPr lang="en-GB" dirty="0">
              <a:latin typeface="Inter" panose="02000503000000020004" pitchFamily="2" charset="0"/>
              <a:ea typeface="Inter" panose="02000503000000020004" pitchFamily="2" charset="0"/>
            </a:endParaRPr>
          </a:p>
          <a:p>
            <a:r>
              <a:rPr lang="en-GB" dirty="0">
                <a:latin typeface="Inter" panose="02000503000000020004" pitchFamily="2" charset="0"/>
                <a:ea typeface="Inter" panose="02000503000000020004" pitchFamily="2" charset="0"/>
              </a:rPr>
              <a:t>The 6, 7, 8, 9 and 12 times tables are </a:t>
            </a:r>
            <a:r>
              <a:rPr lang="en-GB" dirty="0">
                <a:solidFill>
                  <a:srgbClr val="283593"/>
                </a:solidFill>
                <a:latin typeface="Inter" panose="02000503000000020004" pitchFamily="2" charset="0"/>
                <a:ea typeface="Inter" panose="02000503000000020004" pitchFamily="2" charset="0"/>
              </a:rPr>
              <a:t>more likely </a:t>
            </a:r>
            <a:r>
              <a:rPr lang="en-GB" dirty="0">
                <a:latin typeface="Inter" panose="02000503000000020004" pitchFamily="2" charset="0"/>
                <a:ea typeface="Inter" panose="02000503000000020004" pitchFamily="2" charset="0"/>
              </a:rPr>
              <a:t>to be asked. </a:t>
            </a:r>
          </a:p>
          <a:p>
            <a:endParaRPr lang="en-GB" dirty="0">
              <a:latin typeface="Inter" panose="02000503000000020004" pitchFamily="2" charset="0"/>
              <a:ea typeface="Inter" panose="02000503000000020004" pitchFamily="2" charset="0"/>
            </a:endParaRPr>
          </a:p>
          <a:p>
            <a:r>
              <a:rPr lang="en-GB" dirty="0">
                <a:latin typeface="Inter" panose="02000503000000020004" pitchFamily="2" charset="0"/>
                <a:ea typeface="Inter" panose="02000503000000020004" pitchFamily="2" charset="0"/>
              </a:rPr>
              <a:t>Reversal of questions (e.g. 8 x 6 and 6 x 8) will not be asked in the same check. </a:t>
            </a:r>
          </a:p>
          <a:p>
            <a:endParaRPr lang="en-GB" dirty="0">
              <a:latin typeface="Inter" panose="02000503000000020004" pitchFamily="2" charset="0"/>
              <a:ea typeface="Inter" panose="02000503000000020004" pitchFamily="2" charset="0"/>
            </a:endParaRPr>
          </a:p>
          <a:p>
            <a:r>
              <a:rPr lang="en-GB" dirty="0">
                <a:latin typeface="Inter" panose="02000503000000020004" pitchFamily="2" charset="0"/>
                <a:ea typeface="Inter" panose="02000503000000020004" pitchFamily="2" charset="0"/>
              </a:rPr>
              <a:t>Children will not see their individual results when they complete the check.</a:t>
            </a:r>
          </a:p>
        </p:txBody>
      </p:sp>
      <p:sp>
        <p:nvSpPr>
          <p:cNvPr id="4" name="Slide Number Placeholder 3">
            <a:extLst>
              <a:ext uri="{FF2B5EF4-FFF2-40B4-BE49-F238E27FC236}">
                <a16:creationId xmlns:a16="http://schemas.microsoft.com/office/drawing/2014/main" id="{68D90E41-AD23-4E51-83E7-C36BC23F0795}"/>
              </a:ext>
            </a:extLst>
          </p:cNvPr>
          <p:cNvSpPr>
            <a:spLocks noGrp="1"/>
          </p:cNvSpPr>
          <p:nvPr>
            <p:ph type="sldNum" idx="12"/>
          </p:nvPr>
        </p:nvSpPr>
        <p:spPr/>
        <p:txBody>
          <a:bodyPr/>
          <a:lstStyle/>
          <a:p>
            <a:fld id="{00000000-1234-1234-1234-123412341234}" type="slidenum">
              <a:rPr lang="en" smtClean="0"/>
              <a:pPr/>
              <a:t>6</a:t>
            </a:fld>
            <a:endParaRPr lang="en"/>
          </a:p>
        </p:txBody>
      </p:sp>
      <p:grpSp>
        <p:nvGrpSpPr>
          <p:cNvPr id="5" name="Group 4"/>
          <p:cNvGrpSpPr/>
          <p:nvPr/>
        </p:nvGrpSpPr>
        <p:grpSpPr>
          <a:xfrm>
            <a:off x="0" y="3676260"/>
            <a:ext cx="2733869" cy="1467240"/>
            <a:chOff x="0" y="3676260"/>
            <a:chExt cx="2733869" cy="1467240"/>
          </a:xfrm>
        </p:grpSpPr>
        <p:sp>
          <p:nvSpPr>
            <p:cNvPr id="6" name="Rectangle 5"/>
            <p:cNvSpPr/>
            <p:nvPr/>
          </p:nvSpPr>
          <p:spPr>
            <a:xfrm>
              <a:off x="0" y="3676260"/>
              <a:ext cx="2733869" cy="14672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57777"/>
              <a:ext cx="1285723" cy="1285723"/>
            </a:xfrm>
            <a:prstGeom prst="rect">
              <a:avLst/>
            </a:prstGeom>
          </p:spPr>
        </p:pic>
      </p:grpSp>
    </p:spTree>
    <p:extLst>
      <p:ext uri="{BB962C8B-B14F-4D97-AF65-F5344CB8AC3E}">
        <p14:creationId xmlns:p14="http://schemas.microsoft.com/office/powerpoint/2010/main" val="1134475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E8A55-DF60-4178-8CFB-91304C208F69}"/>
              </a:ext>
            </a:extLst>
          </p:cNvPr>
          <p:cNvSpPr>
            <a:spLocks noGrp="1"/>
          </p:cNvSpPr>
          <p:nvPr>
            <p:ph type="title"/>
          </p:nvPr>
        </p:nvSpPr>
        <p:spPr/>
        <p:txBody>
          <a:bodyPr/>
          <a:lstStyle/>
          <a:p>
            <a:r>
              <a:rPr lang="en-GB" dirty="0">
                <a:latin typeface="Inter" panose="02000503000000020004" pitchFamily="2" charset="0"/>
                <a:ea typeface="Inter" panose="02000503000000020004" pitchFamily="2" charset="0"/>
              </a:rPr>
              <a:t>More information about the questions</a:t>
            </a:r>
          </a:p>
        </p:txBody>
      </p:sp>
      <p:sp>
        <p:nvSpPr>
          <p:cNvPr id="3" name="Text Placeholder 2">
            <a:extLst>
              <a:ext uri="{FF2B5EF4-FFF2-40B4-BE49-F238E27FC236}">
                <a16:creationId xmlns:a16="http://schemas.microsoft.com/office/drawing/2014/main" id="{960784D9-6E2C-448F-9E26-E89CF355E652}"/>
              </a:ext>
            </a:extLst>
          </p:cNvPr>
          <p:cNvSpPr>
            <a:spLocks noGrp="1"/>
          </p:cNvSpPr>
          <p:nvPr>
            <p:ph type="body" idx="1"/>
          </p:nvPr>
        </p:nvSpPr>
        <p:spPr>
          <a:xfrm>
            <a:off x="311700" y="739303"/>
            <a:ext cx="8520600" cy="915326"/>
          </a:xfrm>
        </p:spPr>
        <p:txBody>
          <a:bodyPr/>
          <a:lstStyle/>
          <a:p>
            <a:pPr marL="114300" indent="0">
              <a:buNone/>
            </a:pPr>
            <a:r>
              <a:rPr lang="en-US" dirty="0">
                <a:latin typeface="Inter" panose="02000503000000020004" pitchFamily="2" charset="0"/>
                <a:ea typeface="Inter" panose="02000503000000020004" pitchFamily="2" charset="0"/>
              </a:rPr>
              <a:t>The Standards and Testing Agency (STA) state that they are classifying the multiplication tables by the first number in the question. For example, 8 x 3 would fall within the 8 times table.</a:t>
            </a:r>
          </a:p>
        </p:txBody>
      </p:sp>
      <p:sp>
        <p:nvSpPr>
          <p:cNvPr id="4" name="Slide Number Placeholder 3">
            <a:extLst>
              <a:ext uri="{FF2B5EF4-FFF2-40B4-BE49-F238E27FC236}">
                <a16:creationId xmlns:a16="http://schemas.microsoft.com/office/drawing/2014/main" id="{14001AEB-E7A3-4522-A560-AB191DD3E168}"/>
              </a:ext>
            </a:extLst>
          </p:cNvPr>
          <p:cNvSpPr>
            <a:spLocks noGrp="1"/>
          </p:cNvSpPr>
          <p:nvPr>
            <p:ph type="sldNum" idx="12"/>
          </p:nvPr>
        </p:nvSpPr>
        <p:spPr/>
        <p:txBody>
          <a:bodyPr/>
          <a:lstStyle/>
          <a:p>
            <a:fld id="{00000000-1234-1234-1234-123412341234}" type="slidenum">
              <a:rPr lang="en" smtClean="0"/>
              <a:pPr/>
              <a:t>7</a:t>
            </a:fld>
            <a:endParaRPr lang="en"/>
          </a:p>
        </p:txBody>
      </p:sp>
      <p:pic>
        <p:nvPicPr>
          <p:cNvPr id="5" name="Picture 2" descr="2018 Times Tables and Multiplciation Check Table">
            <a:extLst>
              <a:ext uri="{FF2B5EF4-FFF2-40B4-BE49-F238E27FC236}">
                <a16:creationId xmlns:a16="http://schemas.microsoft.com/office/drawing/2014/main" id="{9186064E-7386-4D37-8C83-88225406AEE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017" r="29270" b="5548"/>
          <a:stretch/>
        </p:blipFill>
        <p:spPr bwMode="auto">
          <a:xfrm>
            <a:off x="2786972" y="1713178"/>
            <a:ext cx="3570055" cy="3223072"/>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p:cNvGrpSpPr/>
          <p:nvPr/>
        </p:nvGrpSpPr>
        <p:grpSpPr>
          <a:xfrm>
            <a:off x="0" y="3676260"/>
            <a:ext cx="1950099" cy="1467240"/>
            <a:chOff x="0" y="3676260"/>
            <a:chExt cx="1950099" cy="1467240"/>
          </a:xfrm>
        </p:grpSpPr>
        <p:sp>
          <p:nvSpPr>
            <p:cNvPr id="7" name="Rectangle 6"/>
            <p:cNvSpPr/>
            <p:nvPr/>
          </p:nvSpPr>
          <p:spPr>
            <a:xfrm>
              <a:off x="1" y="3676260"/>
              <a:ext cx="1950098" cy="14672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857777"/>
              <a:ext cx="1285723" cy="1285723"/>
            </a:xfrm>
            <a:prstGeom prst="rect">
              <a:avLst/>
            </a:prstGeom>
          </p:spPr>
        </p:pic>
      </p:grpSp>
    </p:spTree>
    <p:extLst>
      <p:ext uri="{BB962C8B-B14F-4D97-AF65-F5344CB8AC3E}">
        <p14:creationId xmlns:p14="http://schemas.microsoft.com/office/powerpoint/2010/main" val="31341280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5A591C-687D-4637-8FB3-2E544D07E9B1}"/>
              </a:ext>
            </a:extLst>
          </p:cNvPr>
          <p:cNvSpPr>
            <a:spLocks noGrp="1"/>
          </p:cNvSpPr>
          <p:nvPr>
            <p:ph type="title"/>
          </p:nvPr>
        </p:nvSpPr>
        <p:spPr/>
        <p:txBody>
          <a:bodyPr/>
          <a:lstStyle/>
          <a:p>
            <a:r>
              <a:rPr lang="en-GB" dirty="0">
                <a:latin typeface="Inter" panose="02000503000000020004" pitchFamily="2" charset="0"/>
                <a:ea typeface="Inter" panose="02000503000000020004" pitchFamily="2" charset="0"/>
              </a:rPr>
              <a:t>Ways to support times table knowledge </a:t>
            </a:r>
          </a:p>
        </p:txBody>
      </p:sp>
      <p:sp>
        <p:nvSpPr>
          <p:cNvPr id="3" name="Text Placeholder 2">
            <a:extLst>
              <a:ext uri="{FF2B5EF4-FFF2-40B4-BE49-F238E27FC236}">
                <a16:creationId xmlns:a16="http://schemas.microsoft.com/office/drawing/2014/main" id="{B2F293DE-C5CC-4EE3-8B02-C3E7DFF32DDD}"/>
              </a:ext>
            </a:extLst>
          </p:cNvPr>
          <p:cNvSpPr>
            <a:spLocks noGrp="1"/>
          </p:cNvSpPr>
          <p:nvPr>
            <p:ph type="body" idx="1"/>
          </p:nvPr>
        </p:nvSpPr>
        <p:spPr/>
        <p:txBody>
          <a:bodyPr/>
          <a:lstStyle/>
          <a:p>
            <a:r>
              <a:rPr lang="en-GB" dirty="0">
                <a:latin typeface="Inter" panose="02000503000000020004" pitchFamily="2" charset="0"/>
                <a:ea typeface="Inter" panose="02000503000000020004" pitchFamily="2" charset="0"/>
              </a:rPr>
              <a:t>Count and look for patterns.</a:t>
            </a:r>
          </a:p>
          <a:p>
            <a:r>
              <a:rPr lang="en-GB" dirty="0">
                <a:latin typeface="Inter" panose="02000503000000020004" pitchFamily="2" charset="0"/>
                <a:ea typeface="Inter" panose="02000503000000020004" pitchFamily="2" charset="0"/>
              </a:rPr>
              <a:t>Understand that multiplication is repeated addition.</a:t>
            </a:r>
          </a:p>
          <a:p>
            <a:r>
              <a:rPr lang="en-GB" dirty="0">
                <a:latin typeface="Inter" panose="02000503000000020004" pitchFamily="2" charset="0"/>
                <a:ea typeface="Inter" panose="02000503000000020004" pitchFamily="2" charset="0"/>
              </a:rPr>
              <a:t>Remember that multiplication is commutative. </a:t>
            </a:r>
          </a:p>
          <a:p>
            <a:r>
              <a:rPr lang="en-GB" dirty="0">
                <a:latin typeface="Inter" panose="02000503000000020004" pitchFamily="2" charset="0"/>
                <a:ea typeface="Inter" panose="02000503000000020004" pitchFamily="2" charset="0"/>
              </a:rPr>
              <a:t>Remember that multiplication is the inverse of division. </a:t>
            </a:r>
          </a:p>
          <a:p>
            <a:r>
              <a:rPr lang="en-GB" dirty="0">
                <a:latin typeface="Inter" panose="02000503000000020004" pitchFamily="2" charset="0"/>
                <a:ea typeface="Inter" panose="02000503000000020004" pitchFamily="2" charset="0"/>
              </a:rPr>
              <a:t>Recall and utilise number families. </a:t>
            </a:r>
          </a:p>
          <a:p>
            <a:endParaRPr lang="en-GB" dirty="0">
              <a:latin typeface="Inter" panose="02000503000000020004" pitchFamily="2" charset="0"/>
              <a:ea typeface="Inter" panose="02000503000000020004" pitchFamily="2" charset="0"/>
            </a:endParaRPr>
          </a:p>
          <a:p>
            <a:pPr marL="114300" indent="0">
              <a:buNone/>
            </a:pPr>
            <a:r>
              <a:rPr lang="en-GB" dirty="0">
                <a:latin typeface="Inter" panose="02000503000000020004" pitchFamily="2" charset="0"/>
                <a:ea typeface="Inter" panose="02000503000000020004" pitchFamily="2" charset="0"/>
              </a:rPr>
              <a:t>Use different representations to represent multiplication, such as:</a:t>
            </a:r>
          </a:p>
          <a:p>
            <a:r>
              <a:rPr lang="en-GB" dirty="0">
                <a:latin typeface="Inter" panose="02000503000000020004" pitchFamily="2" charset="0"/>
                <a:ea typeface="Inter" panose="02000503000000020004" pitchFamily="2" charset="0"/>
              </a:rPr>
              <a:t>Concrete manipulatives suck as multilink cubes or counters.</a:t>
            </a:r>
          </a:p>
          <a:p>
            <a:r>
              <a:rPr lang="en-GB" dirty="0">
                <a:latin typeface="Inter" panose="02000503000000020004" pitchFamily="2" charset="0"/>
                <a:ea typeface="Inter" panose="02000503000000020004" pitchFamily="2" charset="0"/>
              </a:rPr>
              <a:t>Create pictorial representations such as arrays. </a:t>
            </a:r>
          </a:p>
        </p:txBody>
      </p:sp>
      <p:sp>
        <p:nvSpPr>
          <p:cNvPr id="4" name="Slide Number Placeholder 3">
            <a:extLst>
              <a:ext uri="{FF2B5EF4-FFF2-40B4-BE49-F238E27FC236}">
                <a16:creationId xmlns:a16="http://schemas.microsoft.com/office/drawing/2014/main" id="{CC1156D5-41E0-44B1-BED4-A96BEEB571AA}"/>
              </a:ext>
            </a:extLst>
          </p:cNvPr>
          <p:cNvSpPr>
            <a:spLocks noGrp="1"/>
          </p:cNvSpPr>
          <p:nvPr>
            <p:ph type="sldNum" idx="12"/>
          </p:nvPr>
        </p:nvSpPr>
        <p:spPr/>
        <p:txBody>
          <a:bodyPr/>
          <a:lstStyle/>
          <a:p>
            <a:fld id="{00000000-1234-1234-1234-123412341234}" type="slidenum">
              <a:rPr lang="en" smtClean="0"/>
              <a:pPr/>
              <a:t>8</a:t>
            </a:fld>
            <a:endParaRPr lang="en"/>
          </a:p>
        </p:txBody>
      </p:sp>
      <p:grpSp>
        <p:nvGrpSpPr>
          <p:cNvPr id="5" name="Group 4"/>
          <p:cNvGrpSpPr/>
          <p:nvPr/>
        </p:nvGrpSpPr>
        <p:grpSpPr>
          <a:xfrm>
            <a:off x="0" y="3676260"/>
            <a:ext cx="2733869" cy="1467240"/>
            <a:chOff x="0" y="3676260"/>
            <a:chExt cx="2733869" cy="1467240"/>
          </a:xfrm>
        </p:grpSpPr>
        <p:sp>
          <p:nvSpPr>
            <p:cNvPr id="6" name="Rectangle 5"/>
            <p:cNvSpPr/>
            <p:nvPr/>
          </p:nvSpPr>
          <p:spPr>
            <a:xfrm>
              <a:off x="0" y="3676260"/>
              <a:ext cx="2733869" cy="14672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57777"/>
              <a:ext cx="1285723" cy="1285723"/>
            </a:xfrm>
            <a:prstGeom prst="rect">
              <a:avLst/>
            </a:prstGeom>
          </p:spPr>
        </p:pic>
      </p:grpSp>
    </p:spTree>
    <p:extLst>
      <p:ext uri="{BB962C8B-B14F-4D97-AF65-F5344CB8AC3E}">
        <p14:creationId xmlns:p14="http://schemas.microsoft.com/office/powerpoint/2010/main" val="3081318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BE1D7-188D-4A82-96F0-01031ECCA7DC}"/>
              </a:ext>
            </a:extLst>
          </p:cNvPr>
          <p:cNvSpPr>
            <a:spLocks noGrp="1"/>
          </p:cNvSpPr>
          <p:nvPr>
            <p:ph type="title"/>
          </p:nvPr>
        </p:nvSpPr>
        <p:spPr/>
        <p:txBody>
          <a:bodyPr/>
          <a:lstStyle/>
          <a:p>
            <a:r>
              <a:rPr lang="en-GB" dirty="0">
                <a:latin typeface="Inter" panose="02000503000000020004" pitchFamily="2" charset="0"/>
                <a:ea typeface="Inter" panose="02000503000000020004" pitchFamily="2" charset="0"/>
              </a:rPr>
              <a:t>Counting and looking for patterns.</a:t>
            </a:r>
          </a:p>
        </p:txBody>
      </p:sp>
      <p:sp>
        <p:nvSpPr>
          <p:cNvPr id="3" name="Text Placeholder 2">
            <a:extLst>
              <a:ext uri="{FF2B5EF4-FFF2-40B4-BE49-F238E27FC236}">
                <a16:creationId xmlns:a16="http://schemas.microsoft.com/office/drawing/2014/main" id="{74009BA4-376A-435B-B6CC-4870AE5A81A3}"/>
              </a:ext>
            </a:extLst>
          </p:cNvPr>
          <p:cNvSpPr>
            <a:spLocks noGrp="1"/>
          </p:cNvSpPr>
          <p:nvPr>
            <p:ph type="body" idx="1"/>
          </p:nvPr>
        </p:nvSpPr>
        <p:spPr>
          <a:xfrm>
            <a:off x="311700" y="739303"/>
            <a:ext cx="8520600" cy="1662522"/>
          </a:xfrm>
        </p:spPr>
        <p:txBody>
          <a:bodyPr/>
          <a:lstStyle/>
          <a:p>
            <a:pPr marL="114300" indent="0" algn="ctr">
              <a:buNone/>
            </a:pPr>
            <a:r>
              <a:rPr lang="en-US" dirty="0">
                <a:latin typeface="Inter" panose="02000503000000020004" pitchFamily="2" charset="0"/>
                <a:ea typeface="Inter" panose="02000503000000020004" pitchFamily="2" charset="0"/>
              </a:rPr>
              <a:t>Example: Counting in 2s </a:t>
            </a:r>
          </a:p>
          <a:p>
            <a:pPr marL="114300" indent="0" algn="ctr">
              <a:buNone/>
            </a:pPr>
            <a:r>
              <a:rPr lang="en-US" dirty="0">
                <a:latin typeface="Inter" panose="02000503000000020004" pitchFamily="2" charset="0"/>
                <a:ea typeface="Inter" panose="02000503000000020004" pitchFamily="2" charset="0"/>
              </a:rPr>
              <a:t>2, 4, 6, 8, 10… </a:t>
            </a:r>
          </a:p>
          <a:p>
            <a:endParaRPr lang="en-US" dirty="0">
              <a:latin typeface="Inter" panose="02000503000000020004" pitchFamily="2" charset="0"/>
              <a:ea typeface="Inter" panose="02000503000000020004" pitchFamily="2" charset="0"/>
            </a:endParaRPr>
          </a:p>
          <a:p>
            <a:r>
              <a:rPr lang="en-US" dirty="0">
                <a:latin typeface="Inter" panose="02000503000000020004" pitchFamily="2" charset="0"/>
                <a:ea typeface="Inter" panose="02000503000000020004" pitchFamily="2" charset="0"/>
              </a:rPr>
              <a:t>Ensure children have a strong understanding of counting in groups first.</a:t>
            </a:r>
          </a:p>
          <a:p>
            <a:r>
              <a:rPr lang="en-US" dirty="0">
                <a:latin typeface="Inter" panose="02000503000000020004" pitchFamily="2" charset="0"/>
                <a:ea typeface="Inter" panose="02000503000000020004" pitchFamily="2" charset="0"/>
              </a:rPr>
              <a:t>When children are secure with counting, they can then look for patterns.</a:t>
            </a:r>
          </a:p>
          <a:p>
            <a:endParaRPr lang="en-GB" dirty="0">
              <a:latin typeface="Inter" panose="02000503000000020004" pitchFamily="2" charset="0"/>
              <a:ea typeface="Inter" panose="02000503000000020004" pitchFamily="2" charset="0"/>
            </a:endParaRPr>
          </a:p>
        </p:txBody>
      </p:sp>
      <p:sp>
        <p:nvSpPr>
          <p:cNvPr id="4" name="Slide Number Placeholder 3">
            <a:extLst>
              <a:ext uri="{FF2B5EF4-FFF2-40B4-BE49-F238E27FC236}">
                <a16:creationId xmlns:a16="http://schemas.microsoft.com/office/drawing/2014/main" id="{1BCF8CAD-6B8B-4ACD-8926-541D3FEC494F}"/>
              </a:ext>
            </a:extLst>
          </p:cNvPr>
          <p:cNvSpPr>
            <a:spLocks noGrp="1"/>
          </p:cNvSpPr>
          <p:nvPr>
            <p:ph type="sldNum" idx="12"/>
          </p:nvPr>
        </p:nvSpPr>
        <p:spPr/>
        <p:txBody>
          <a:bodyPr/>
          <a:lstStyle/>
          <a:p>
            <a:fld id="{00000000-1234-1234-1234-123412341234}" type="slidenum">
              <a:rPr lang="en" smtClean="0"/>
              <a:pPr/>
              <a:t>9</a:t>
            </a:fld>
            <a:endParaRPr lang="en"/>
          </a:p>
        </p:txBody>
      </p:sp>
      <p:pic>
        <p:nvPicPr>
          <p:cNvPr id="1026" name="Picture 2" descr="A picture containing light&#10;&#10;Description automatically generated">
            <a:extLst>
              <a:ext uri="{FF2B5EF4-FFF2-40B4-BE49-F238E27FC236}">
                <a16:creationId xmlns:a16="http://schemas.microsoft.com/office/drawing/2014/main" id="{ED732EBA-A40D-4553-8452-DD5D22F32A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3130" y="2401823"/>
            <a:ext cx="1385125" cy="14448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A picture containing light&#10;&#10;Description automatically generated">
            <a:extLst>
              <a:ext uri="{FF2B5EF4-FFF2-40B4-BE49-F238E27FC236}">
                <a16:creationId xmlns:a16="http://schemas.microsoft.com/office/drawing/2014/main" id="{2D80EB4B-02C8-456C-A97C-9530402486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5282" y="3341909"/>
            <a:ext cx="1385125" cy="144487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A picture containing light&#10;&#10;Description automatically generated">
            <a:extLst>
              <a:ext uri="{FF2B5EF4-FFF2-40B4-BE49-F238E27FC236}">
                <a16:creationId xmlns:a16="http://schemas.microsoft.com/office/drawing/2014/main" id="{C97A8C21-B87A-4A07-8BEA-AEF3FDD6BE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7434" y="2401824"/>
            <a:ext cx="1385125" cy="14448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A picture containing light&#10;&#10;Description automatically generated">
            <a:extLst>
              <a:ext uri="{FF2B5EF4-FFF2-40B4-BE49-F238E27FC236}">
                <a16:creationId xmlns:a16="http://schemas.microsoft.com/office/drawing/2014/main" id="{92ED8FE8-DDF6-4A26-B808-007BA5D337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9586" y="3341908"/>
            <a:ext cx="1385125" cy="1444875"/>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p:cNvGrpSpPr/>
          <p:nvPr/>
        </p:nvGrpSpPr>
        <p:grpSpPr>
          <a:xfrm>
            <a:off x="0" y="3676260"/>
            <a:ext cx="2733869" cy="1467240"/>
            <a:chOff x="0" y="3676260"/>
            <a:chExt cx="2733869" cy="1467240"/>
          </a:xfrm>
        </p:grpSpPr>
        <p:sp>
          <p:nvSpPr>
            <p:cNvPr id="10" name="Rectangle 9"/>
            <p:cNvSpPr/>
            <p:nvPr/>
          </p:nvSpPr>
          <p:spPr>
            <a:xfrm>
              <a:off x="0" y="3676260"/>
              <a:ext cx="2733869" cy="14672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857777"/>
              <a:ext cx="1285723" cy="1285723"/>
            </a:xfrm>
            <a:prstGeom prst="rect">
              <a:avLst/>
            </a:prstGeom>
          </p:spPr>
        </p:pic>
      </p:grpSp>
    </p:spTree>
    <p:extLst>
      <p:ext uri="{BB962C8B-B14F-4D97-AF65-F5344CB8AC3E}">
        <p14:creationId xmlns:p14="http://schemas.microsoft.com/office/powerpoint/2010/main" val="3322576394"/>
      </p:ext>
    </p:extLst>
  </p:cSld>
  <p:clrMapOvr>
    <a:masterClrMapping/>
  </p:clrMapOvr>
  <p:timing>
    <p:tnLst>
      <p:par>
        <p:cTn id="1" dur="indefinite" restart="never" nodeType="tmRoot"/>
      </p:par>
    </p:tnLst>
  </p:timing>
</p:sld>
</file>

<file path=ppt/theme/theme1.xml><?xml version="1.0" encoding="utf-8"?>
<a:theme xmlns:a="http://schemas.openxmlformats.org/drawingml/2006/main" name="TSL">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1085</TotalTime>
  <Words>1764</Words>
  <Application>Microsoft Office PowerPoint</Application>
  <PresentationFormat>On-screen Show (16:9)</PresentationFormat>
  <Paragraphs>156</Paragraphs>
  <Slides>16</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Nunito Sans SemiBold</vt:lpstr>
      <vt:lpstr>Inter</vt:lpstr>
      <vt:lpstr>Nunito</vt:lpstr>
      <vt:lpstr>Nunito Sans Light</vt:lpstr>
      <vt:lpstr>Arial</vt:lpstr>
      <vt:lpstr>TSL</vt:lpstr>
      <vt:lpstr>Year 4 Multiplication Tables Check 2022 Presentation for Parents, Carers &amp; Guardians</vt:lpstr>
      <vt:lpstr>Important information about multiplication tables check (MTC)</vt:lpstr>
      <vt:lpstr>When the check will take place</vt:lpstr>
      <vt:lpstr>How the check is carried out:</vt:lpstr>
      <vt:lpstr>Specific arrangements for the check </vt:lpstr>
      <vt:lpstr>The check questions</vt:lpstr>
      <vt:lpstr>More information about the questions</vt:lpstr>
      <vt:lpstr>Ways to support times table knowledge </vt:lpstr>
      <vt:lpstr>Counting and looking for patterns.</vt:lpstr>
      <vt:lpstr>Repeated addition</vt:lpstr>
      <vt:lpstr>Multiplication is commutative</vt:lpstr>
      <vt:lpstr>Multiplication is the inverse of division</vt:lpstr>
      <vt:lpstr>Number families</vt:lpstr>
      <vt:lpstr>Using known facts</vt:lpstr>
      <vt:lpstr>How best to prepare your child for the check</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6 SATs 2022 Presentation for Parents, Carers &amp; Guardians</dc:title>
  <dc:creator>Hannah Searle - Work</dc:creator>
  <cp:lastModifiedBy>Shane Craig</cp:lastModifiedBy>
  <cp:revision>27</cp:revision>
  <dcterms:modified xsi:type="dcterms:W3CDTF">2022-05-03T15:10:42Z</dcterms:modified>
</cp:coreProperties>
</file>